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6"/>
  </p:notesMasterIdLst>
  <p:sldIdLst>
    <p:sldId id="256" r:id="rId2"/>
    <p:sldId id="293" r:id="rId3"/>
    <p:sldId id="260" r:id="rId4"/>
    <p:sldId id="295" r:id="rId5"/>
    <p:sldId id="296" r:id="rId6"/>
    <p:sldId id="297" r:id="rId7"/>
    <p:sldId id="298" r:id="rId8"/>
    <p:sldId id="294" r:id="rId9"/>
    <p:sldId id="299" r:id="rId10"/>
    <p:sldId id="300" r:id="rId11"/>
    <p:sldId id="321" r:id="rId12"/>
    <p:sldId id="320" r:id="rId13"/>
    <p:sldId id="322" r:id="rId14"/>
    <p:sldId id="329" r:id="rId15"/>
    <p:sldId id="330" r:id="rId16"/>
    <p:sldId id="332" r:id="rId17"/>
    <p:sldId id="331" r:id="rId18"/>
    <p:sldId id="302" r:id="rId19"/>
    <p:sldId id="273" r:id="rId20"/>
    <p:sldId id="301" r:id="rId21"/>
    <p:sldId id="278" r:id="rId22"/>
    <p:sldId id="306" r:id="rId23"/>
    <p:sldId id="304" r:id="rId24"/>
    <p:sldId id="307" r:id="rId25"/>
    <p:sldId id="305" r:id="rId26"/>
    <p:sldId id="362" r:id="rId27"/>
    <p:sldId id="334" r:id="rId28"/>
    <p:sldId id="327" r:id="rId29"/>
    <p:sldId id="323" r:id="rId30"/>
    <p:sldId id="333" r:id="rId31"/>
    <p:sldId id="338" r:id="rId32"/>
    <p:sldId id="324" r:id="rId33"/>
    <p:sldId id="318" r:id="rId34"/>
    <p:sldId id="310" r:id="rId35"/>
    <p:sldId id="312" r:id="rId36"/>
    <p:sldId id="319" r:id="rId37"/>
    <p:sldId id="335" r:id="rId38"/>
    <p:sldId id="325" r:id="rId39"/>
    <p:sldId id="336" r:id="rId40"/>
    <p:sldId id="342" r:id="rId41"/>
    <p:sldId id="339" r:id="rId42"/>
    <p:sldId id="340" r:id="rId43"/>
    <p:sldId id="341" r:id="rId44"/>
    <p:sldId id="313" r:id="rId45"/>
    <p:sldId id="326" r:id="rId46"/>
    <p:sldId id="343" r:id="rId47"/>
    <p:sldId id="344" r:id="rId48"/>
    <p:sldId id="345" r:id="rId49"/>
    <p:sldId id="314" r:id="rId50"/>
    <p:sldId id="346" r:id="rId51"/>
    <p:sldId id="347" r:id="rId52"/>
    <p:sldId id="348" r:id="rId53"/>
    <p:sldId id="352" r:id="rId54"/>
    <p:sldId id="353" r:id="rId55"/>
    <p:sldId id="354" r:id="rId56"/>
    <p:sldId id="355" r:id="rId57"/>
    <p:sldId id="356" r:id="rId58"/>
    <p:sldId id="358" r:id="rId59"/>
    <p:sldId id="359" r:id="rId60"/>
    <p:sldId id="316" r:id="rId61"/>
    <p:sldId id="315" r:id="rId62"/>
    <p:sldId id="317" r:id="rId63"/>
    <p:sldId id="361" r:id="rId64"/>
    <p:sldId id="371" r:id="rId65"/>
    <p:sldId id="337" r:id="rId66"/>
    <p:sldId id="360" r:id="rId67"/>
    <p:sldId id="363" r:id="rId68"/>
    <p:sldId id="364" r:id="rId69"/>
    <p:sldId id="370" r:id="rId70"/>
    <p:sldId id="368" r:id="rId71"/>
    <p:sldId id="374" r:id="rId72"/>
    <p:sldId id="372" r:id="rId73"/>
    <p:sldId id="375" r:id="rId74"/>
    <p:sldId id="376" r:id="rId75"/>
    <p:sldId id="382" r:id="rId76"/>
    <p:sldId id="377" r:id="rId77"/>
    <p:sldId id="379" r:id="rId78"/>
    <p:sldId id="378" r:id="rId79"/>
    <p:sldId id="381" r:id="rId80"/>
    <p:sldId id="380" r:id="rId81"/>
    <p:sldId id="383" r:id="rId82"/>
    <p:sldId id="384" r:id="rId83"/>
    <p:sldId id="386" r:id="rId84"/>
    <p:sldId id="388" r:id="rId85"/>
    <p:sldId id="389" r:id="rId86"/>
    <p:sldId id="387" r:id="rId87"/>
    <p:sldId id="390" r:id="rId88"/>
    <p:sldId id="385" r:id="rId89"/>
    <p:sldId id="311" r:id="rId90"/>
    <p:sldId id="308" r:id="rId91"/>
    <p:sldId id="309" r:id="rId92"/>
    <p:sldId id="275" r:id="rId93"/>
    <p:sldId id="303" r:id="rId94"/>
    <p:sldId id="274" r:id="rId95"/>
    <p:sldId id="268" r:id="rId96"/>
    <p:sldId id="272" r:id="rId97"/>
    <p:sldId id="277" r:id="rId98"/>
    <p:sldId id="280" r:id="rId99"/>
    <p:sldId id="281" r:id="rId100"/>
    <p:sldId id="282" r:id="rId101"/>
    <p:sldId id="283" r:id="rId102"/>
    <p:sldId id="284" r:id="rId103"/>
    <p:sldId id="285" r:id="rId104"/>
    <p:sldId id="286" r:id="rId105"/>
    <p:sldId id="287" r:id="rId106"/>
    <p:sldId id="288" r:id="rId107"/>
    <p:sldId id="289" r:id="rId108"/>
    <p:sldId id="290" r:id="rId109"/>
    <p:sldId id="291" r:id="rId110"/>
    <p:sldId id="292" r:id="rId111"/>
    <p:sldId id="269" r:id="rId112"/>
    <p:sldId id="271" r:id="rId113"/>
    <p:sldId id="263" r:id="rId114"/>
    <p:sldId id="265" r:id="rId115"/>
    <p:sldId id="259" r:id="rId116"/>
    <p:sldId id="262" r:id="rId117"/>
    <p:sldId id="257" r:id="rId118"/>
    <p:sldId id="270" r:id="rId119"/>
    <p:sldId id="258" r:id="rId120"/>
    <p:sldId id="264" r:id="rId121"/>
    <p:sldId id="266" r:id="rId122"/>
    <p:sldId id="267" r:id="rId123"/>
    <p:sldId id="276" r:id="rId124"/>
    <p:sldId id="279" r:id="rId1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9772D14-3FAD-4F25-BD61-626CDDDCAD6F}">
          <p14:sldIdLst>
            <p14:sldId id="256"/>
            <p14:sldId id="293"/>
            <p14:sldId id="260"/>
            <p14:sldId id="295"/>
          </p14:sldIdLst>
        </p14:section>
        <p14:section name="YARN" id="{1F32C780-461C-4890-A1C4-77C0DB09FF66}">
          <p14:sldIdLst>
            <p14:sldId id="296"/>
            <p14:sldId id="297"/>
            <p14:sldId id="298"/>
          </p14:sldIdLst>
        </p14:section>
        <p14:section name="Concepts" id="{B361D5C6-E35E-49B5-9F52-41A12C92E075}">
          <p14:sldIdLst>
            <p14:sldId id="294"/>
            <p14:sldId id="299"/>
            <p14:sldId id="300"/>
            <p14:sldId id="321"/>
          </p14:sldIdLst>
        </p14:section>
        <p14:section name="Samza Architecture" id="{A06A1932-424E-42A7-A4F5-C6205A104790}">
          <p14:sldIdLst>
            <p14:sldId id="320"/>
            <p14:sldId id="322"/>
            <p14:sldId id="329"/>
          </p14:sldIdLst>
        </p14:section>
        <p14:section name="Application Example" id="{213CC3C8-3C0D-4EE3-8F69-9E7FD0E02537}">
          <p14:sldIdLst>
            <p14:sldId id="330"/>
            <p14:sldId id="332"/>
            <p14:sldId id="331"/>
          </p14:sldIdLst>
        </p14:section>
        <p14:section name="Deployment" id="{FE5C6F5F-7E43-400C-A90C-E90B98C16EA9}">
          <p14:sldIdLst>
            <p14:sldId id="302"/>
          </p14:sldIdLst>
        </p14:section>
        <p14:section name="Submit Application" id="{087780A7-9521-466D-9F4A-82953803DA7D}">
          <p14:sldIdLst>
            <p14:sldId id="273"/>
            <p14:sldId id="301"/>
            <p14:sldId id="278"/>
            <p14:sldId id="306"/>
            <p14:sldId id="304"/>
            <p14:sldId id="307"/>
            <p14:sldId id="305"/>
            <p14:sldId id="362"/>
            <p14:sldId id="334"/>
            <p14:sldId id="327"/>
            <p14:sldId id="323"/>
            <p14:sldId id="333"/>
            <p14:sldId id="338"/>
            <p14:sldId id="324"/>
            <p14:sldId id="318"/>
            <p14:sldId id="310"/>
            <p14:sldId id="312"/>
            <p14:sldId id="319"/>
            <p14:sldId id="335"/>
            <p14:sldId id="325"/>
            <p14:sldId id="336"/>
            <p14:sldId id="342"/>
            <p14:sldId id="339"/>
            <p14:sldId id="340"/>
            <p14:sldId id="341"/>
            <p14:sldId id="313"/>
            <p14:sldId id="326"/>
            <p14:sldId id="343"/>
            <p14:sldId id="344"/>
            <p14:sldId id="345"/>
            <p14:sldId id="314"/>
            <p14:sldId id="346"/>
            <p14:sldId id="347"/>
            <p14:sldId id="348"/>
            <p14:sldId id="352"/>
            <p14:sldId id="353"/>
            <p14:sldId id="354"/>
            <p14:sldId id="355"/>
            <p14:sldId id="356"/>
            <p14:sldId id="358"/>
            <p14:sldId id="359"/>
            <p14:sldId id="316"/>
            <p14:sldId id="315"/>
            <p14:sldId id="317"/>
            <p14:sldId id="361"/>
            <p14:sldId id="371"/>
            <p14:sldId id="337"/>
            <p14:sldId id="360"/>
            <p14:sldId id="363"/>
            <p14:sldId id="364"/>
            <p14:sldId id="370"/>
            <p14:sldId id="368"/>
            <p14:sldId id="374"/>
            <p14:sldId id="372"/>
            <p14:sldId id="375"/>
            <p14:sldId id="376"/>
            <p14:sldId id="382"/>
            <p14:sldId id="377"/>
            <p14:sldId id="379"/>
            <p14:sldId id="378"/>
            <p14:sldId id="381"/>
            <p14:sldId id="380"/>
            <p14:sldId id="383"/>
            <p14:sldId id="384"/>
            <p14:sldId id="386"/>
            <p14:sldId id="388"/>
            <p14:sldId id="389"/>
            <p14:sldId id="387"/>
            <p14:sldId id="390"/>
            <p14:sldId id="385"/>
            <p14:sldId id="311"/>
            <p14:sldId id="308"/>
            <p14:sldId id="309"/>
            <p14:sldId id="275"/>
            <p14:sldId id="303"/>
            <p14:sldId id="274"/>
            <p14:sldId id="268"/>
            <p14:sldId id="272"/>
          </p14:sldIdLst>
        </p14:section>
        <p14:section name="Detailed Abstract" id="{B1A348FB-F787-484B-A125-1217B7FF92DA}">
          <p14:sldIdLst>
            <p14:sldId id="277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</p14:sldIdLst>
        </p14:section>
        <p14:section name="Stand alone job" id="{8995E547-06EC-4D59-8961-90CC66602883}">
          <p14:sldIdLst>
            <p14:sldId id="269"/>
            <p14:sldId id="271"/>
          </p14:sldIdLst>
        </p14:section>
        <p14:section name="Task" id="{A6BE1BE1-8715-4861-9F81-EBD747D5600C}">
          <p14:sldIdLst>
            <p14:sldId id="263"/>
            <p14:sldId id="265"/>
          </p14:sldIdLst>
        </p14:section>
        <p14:section name="Deprecated Pages" id="{699857A4-82F1-444C-B83B-753F585E7797}">
          <p14:sldIdLst>
            <p14:sldId id="259"/>
            <p14:sldId id="262"/>
            <p14:sldId id="257"/>
            <p14:sldId id="270"/>
            <p14:sldId id="258"/>
            <p14:sldId id="264"/>
            <p14:sldId id="266"/>
            <p14:sldId id="267"/>
            <p14:sldId id="276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6395" autoAdjust="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5ADF0B-9749-404D-9A56-8E2BD576143D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557081-4441-41AE-98F2-955032B04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82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57081-4441-41AE-98F2-955032B04A0D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78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9097E1-CCCB-4E56-BB56-9CF62DC970F1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999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F18F-DFC6-48DD-A8FE-22636A2E9C75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EE3EB-8397-4153-B07E-33449202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8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F18F-DFC6-48DD-A8FE-22636A2E9C75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EE3EB-8397-4153-B07E-33449202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517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F18F-DFC6-48DD-A8FE-22636A2E9C75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EE3EB-8397-4153-B07E-33449202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16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F18F-DFC6-48DD-A8FE-22636A2E9C75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EE3EB-8397-4153-B07E-33449202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57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F18F-DFC6-48DD-A8FE-22636A2E9C75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EE3EB-8397-4153-B07E-33449202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973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F18F-DFC6-48DD-A8FE-22636A2E9C75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EE3EB-8397-4153-B07E-33449202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41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F18F-DFC6-48DD-A8FE-22636A2E9C75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EE3EB-8397-4153-B07E-33449202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21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F18F-DFC6-48DD-A8FE-22636A2E9C75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EE3EB-8397-4153-B07E-33449202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85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F18F-DFC6-48DD-A8FE-22636A2E9C75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EE3EB-8397-4153-B07E-33449202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252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F18F-DFC6-48DD-A8FE-22636A2E9C75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EE3EB-8397-4153-B07E-33449202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444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F18F-DFC6-48DD-A8FE-22636A2E9C75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EE3EB-8397-4153-B07E-33449202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328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FF18F-DFC6-48DD-A8FE-22636A2E9C75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EE3EB-8397-4153-B07E-33449202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91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png"/><Relationship Id="rId11" Type="http://schemas.openxmlformats.org/officeDocument/2006/relationships/image" Target="../media/image169.png"/><Relationship Id="rId5" Type="http://schemas.openxmlformats.org/officeDocument/2006/relationships/image" Target="../media/image163.png"/><Relationship Id="rId10" Type="http://schemas.openxmlformats.org/officeDocument/2006/relationships/image" Target="../media/image168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12" Type="http://schemas.openxmlformats.org/officeDocument/2006/relationships/image" Target="../media/image188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9.png"/><Relationship Id="rId7" Type="http://schemas.openxmlformats.org/officeDocument/2006/relationships/image" Target="../media/image202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1.png"/><Relationship Id="rId11" Type="http://schemas.openxmlformats.org/officeDocument/2006/relationships/image" Target="../media/image206.png"/><Relationship Id="rId5" Type="http://schemas.openxmlformats.org/officeDocument/2006/relationships/image" Target="../media/image200.png"/><Relationship Id="rId10" Type="http://schemas.openxmlformats.org/officeDocument/2006/relationships/image" Target="../media/image205.png"/><Relationship Id="rId4" Type="http://schemas.openxmlformats.org/officeDocument/2006/relationships/hyperlink" Target="https://hadoop.apache.org/docs/r2.7.3/hadoop-yarn/hadoop-yarn-site/NodeLabel.html" TargetMode="External"/><Relationship Id="rId9" Type="http://schemas.openxmlformats.org/officeDocument/2006/relationships/image" Target="../media/image204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215.png"/><Relationship Id="rId7" Type="http://schemas.openxmlformats.org/officeDocument/2006/relationships/image" Target="../media/image219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Relationship Id="rId9" Type="http://schemas.openxmlformats.org/officeDocument/2006/relationships/image" Target="../media/image2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slide" Target="slide119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95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amza.apache.org/startup/preview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wrrt/Samza/blob/master/Documentation/ClusterModeSamzaDeployment.pdf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" Target="slide24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slide" Target="slide26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1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65.xml"/><Relationship Id="rId3" Type="http://schemas.openxmlformats.org/officeDocument/2006/relationships/slide" Target="slide8.xml"/><Relationship Id="rId7" Type="http://schemas.openxmlformats.org/officeDocument/2006/relationships/slide" Target="slide19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12.xml"/><Relationship Id="rId4" Type="http://schemas.openxmlformats.org/officeDocument/2006/relationships/slide" Target="slide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" Target="slide28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" Target="slide15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62.xml"/><Relationship Id="rId2" Type="http://schemas.openxmlformats.org/officeDocument/2006/relationships/slide" Target="slide26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" Target="slide39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hadoop.apache.org/docs/current/hadoop-yarn/hadoop-yarn-site/YARN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" Target="slide3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" Target="slide3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ortonworks.com/blog/apache-hadoop-yarn-concepts-and-applications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" Target="slide72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80.xml"/><Relationship Id="rId2" Type="http://schemas.openxmlformats.org/officeDocument/2006/relationships/slide" Target="slide78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" Target="slide82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" Target="slide78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79.xml"/><Relationship Id="rId2" Type="http://schemas.openxmlformats.org/officeDocument/2006/relationships/slide" Target="slide80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amza.apache.org/learn/documentation/0.14/introduction/concept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" Target="slide82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slide" Target="slide80.xml"/><Relationship Id="rId7" Type="http://schemas.openxmlformats.org/officeDocument/2006/relationships/image" Target="../media/image110.png"/><Relationship Id="rId2" Type="http://schemas.openxmlformats.org/officeDocument/2006/relationships/slide" Target="slide7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slide" Target="slide7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slide" Target="slide79.xml"/><Relationship Id="rId7" Type="http://schemas.openxmlformats.org/officeDocument/2006/relationships/image" Target="../media/image123.png"/><Relationship Id="rId2" Type="http://schemas.openxmlformats.org/officeDocument/2006/relationships/slide" Target="slide8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slide" Target="slide8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slide" Target="slide8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8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4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351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1812" y="889177"/>
            <a:ext cx="3286933" cy="2762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22" y="140838"/>
            <a:ext cx="10515600" cy="1325563"/>
          </a:xfrm>
        </p:spPr>
        <p:txBody>
          <a:bodyPr/>
          <a:lstStyle/>
          <a:p>
            <a:r>
              <a:rPr lang="en-US" dirty="0"/>
              <a:t>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207" y="178249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Dataflow Graphs</a:t>
            </a:r>
          </a:p>
          <a:p>
            <a:pPr marL="0" indent="0">
              <a:buNone/>
            </a:pPr>
            <a:r>
              <a:rPr lang="en-US" sz="2200" dirty="0"/>
              <a:t>Compose </a:t>
            </a:r>
            <a:r>
              <a:rPr lang="en-US" sz="2200" dirty="0" err="1"/>
              <a:t>mutiple</a:t>
            </a:r>
            <a:r>
              <a:rPr lang="en-US" sz="2200" dirty="0"/>
              <a:t> jobs to a dataflow graphs</a:t>
            </a:r>
          </a:p>
          <a:p>
            <a:pPr marL="0" indent="0">
              <a:buNone/>
            </a:pPr>
            <a:r>
              <a:rPr lang="en-US" sz="2200" dirty="0"/>
              <a:t>Edges are stream, nodes are jobs.</a:t>
            </a:r>
          </a:p>
          <a:p>
            <a:pPr marL="0" indent="0">
              <a:buNone/>
            </a:pPr>
            <a:r>
              <a:rPr lang="en-US" sz="2200" dirty="0"/>
              <a:t>Graphs are often acyclic, but it is possible to create cyclic graphs.</a:t>
            </a:r>
          </a:p>
          <a:p>
            <a:pPr marL="0" indent="0">
              <a:buNone/>
            </a:pPr>
            <a:r>
              <a:rPr lang="en-US" sz="2200" i="1" dirty="0"/>
              <a:t>The dataflow model: a practical approach to balancing correctness, latency, and cost in massive-scale, unbounded, out-of-order data processing, </a:t>
            </a:r>
            <a:r>
              <a:rPr lang="en-US" sz="2200" dirty="0"/>
              <a:t>VLDB2015</a:t>
            </a: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29271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27332"/>
            <a:ext cx="10515600" cy="1325563"/>
          </a:xfrm>
        </p:spPr>
        <p:txBody>
          <a:bodyPr/>
          <a:lstStyle/>
          <a:p>
            <a:r>
              <a:rPr lang="en-US" dirty="0" err="1"/>
              <a:t>ExecutionPlanner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1947"/>
            <a:ext cx="7391400" cy="981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39" y="1603022"/>
            <a:ext cx="3390900" cy="504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39" y="2107847"/>
            <a:ext cx="8610600" cy="2238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739" y="4346222"/>
            <a:ext cx="6438900" cy="213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2316" y="5288937"/>
            <a:ext cx="6591300" cy="18097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2316" y="4041162"/>
            <a:ext cx="7038975" cy="124777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6802316" y="31046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JobGraph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02641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192" y="-228600"/>
            <a:ext cx="10515600" cy="1325563"/>
          </a:xfrm>
        </p:spPr>
        <p:txBody>
          <a:bodyPr/>
          <a:lstStyle/>
          <a:p>
            <a:r>
              <a:rPr lang="en-US" dirty="0" err="1"/>
              <a:t>JobRunner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0484" y="727631"/>
            <a:ext cx="3015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Scala’s syntax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19" y="1096963"/>
            <a:ext cx="5286375" cy="99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19" y="2053194"/>
            <a:ext cx="7810500" cy="1590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228" y="3643869"/>
            <a:ext cx="7277100" cy="723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228" y="4281121"/>
            <a:ext cx="6486525" cy="47625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7095393" y="4367769"/>
            <a:ext cx="7059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01337" y="4005819"/>
            <a:ext cx="3452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Read </a:t>
            </a:r>
            <a:r>
              <a:rPr lang="en-US" altLang="zh-CN" dirty="0" err="1"/>
              <a:t>CoordinatorStream</a:t>
            </a:r>
            <a:r>
              <a:rPr lang="en-US" altLang="zh-CN" dirty="0"/>
              <a:t> Information from </a:t>
            </a:r>
            <a:r>
              <a:rPr lang="en-US" altLang="zh-CN" dirty="0" err="1"/>
              <a:t>configs</a:t>
            </a:r>
            <a:endParaRPr lang="en-US" altLang="zh-CN" dirty="0"/>
          </a:p>
          <a:p>
            <a:r>
              <a:rPr lang="en-US" dirty="0"/>
              <a:t>Using </a:t>
            </a:r>
            <a:r>
              <a:rPr lang="en-US" dirty="0" err="1"/>
              <a:t>KafkaSystemFactory</a:t>
            </a:r>
            <a:r>
              <a:rPr lang="en-US" dirty="0"/>
              <a:t> here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484" y="4797479"/>
            <a:ext cx="4629150" cy="1762125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4897315" y="5200175"/>
            <a:ext cx="1415562" cy="22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312876" y="5037965"/>
            <a:ext cx="2628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Write new </a:t>
            </a:r>
            <a:r>
              <a:rPr lang="en-US" dirty="0" err="1"/>
              <a:t>configs</a:t>
            </a:r>
            <a:r>
              <a:rPr lang="en-US" dirty="0"/>
              <a:t> </a:t>
            </a:r>
            <a:r>
              <a:rPr lang="en-US" dirty="0" err="1"/>
              <a:t>coordinatorSystemStream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7846" y="6068673"/>
            <a:ext cx="5019675" cy="771525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 flipV="1">
            <a:off x="3141418" y="6266175"/>
            <a:ext cx="1606428" cy="21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64919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92075"/>
            <a:ext cx="10515600" cy="1325563"/>
          </a:xfrm>
        </p:spPr>
        <p:txBody>
          <a:bodyPr/>
          <a:lstStyle/>
          <a:p>
            <a:r>
              <a:rPr lang="en-US" dirty="0" err="1"/>
              <a:t>JobRunner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93" y="819150"/>
            <a:ext cx="7762875" cy="1104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53854" y="1233488"/>
            <a:ext cx="2329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Delete old </a:t>
            </a:r>
            <a:r>
              <a:rPr lang="en-US" dirty="0" err="1"/>
              <a:t>configs</a:t>
            </a:r>
            <a:endParaRPr lang="en-US" dirty="0"/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 flipV="1">
            <a:off x="7992208" y="1406769"/>
            <a:ext cx="861646" cy="11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93" y="1949450"/>
            <a:ext cx="2971800" cy="39052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215788" y="2132013"/>
            <a:ext cx="2551856" cy="110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67644" y="1949450"/>
            <a:ext cx="276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</a:t>
            </a:r>
            <a:r>
              <a:rPr lang="en-US" dirty="0" err="1"/>
              <a:t>YARNJobFactory</a:t>
            </a:r>
            <a:r>
              <a:rPr lang="en-US" dirty="0"/>
              <a:t> here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370" y="3034744"/>
            <a:ext cx="6438900" cy="14668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3370" y="4449995"/>
            <a:ext cx="1952625" cy="2000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3370" y="2574546"/>
            <a:ext cx="4572000" cy="5143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89" y="5067465"/>
            <a:ext cx="5248275" cy="10477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238886" y="4622666"/>
            <a:ext cx="3948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YarnJob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9258300" y="6481928"/>
            <a:ext cx="276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in next page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082" y="2339975"/>
            <a:ext cx="5686425" cy="1781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7644" y="2233145"/>
            <a:ext cx="4257675" cy="381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52732" y="4961792"/>
            <a:ext cx="5676900" cy="1781175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H="1" flipV="1">
            <a:off x="2799541" y="2632563"/>
            <a:ext cx="2827536" cy="2329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207869" y="5266592"/>
            <a:ext cx="1907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the </a:t>
            </a:r>
            <a:r>
              <a:rPr lang="en-US" dirty="0" err="1"/>
              <a:t>applicationStatus</a:t>
            </a:r>
            <a:r>
              <a:rPr lang="en-US" dirty="0"/>
              <a:t> every second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19" y="4121150"/>
            <a:ext cx="151447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400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4828"/>
            <a:ext cx="10515600" cy="1325563"/>
          </a:xfrm>
        </p:spPr>
        <p:txBody>
          <a:bodyPr/>
          <a:lstStyle/>
          <a:p>
            <a:r>
              <a:rPr lang="en-US" dirty="0" err="1"/>
              <a:t>YarnJob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0860"/>
            <a:ext cx="2066925" cy="466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050" y="1560453"/>
            <a:ext cx="4143375" cy="1714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24" y="1223780"/>
            <a:ext cx="7010400" cy="8191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74" y="2042930"/>
            <a:ext cx="8505825" cy="2905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8050" y="436503"/>
            <a:ext cx="4933950" cy="1123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8050" y="1731903"/>
            <a:ext cx="4591050" cy="504825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>
            <a:off x="2066925" y="517953"/>
            <a:ext cx="5191125" cy="589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553575" y="2221893"/>
            <a:ext cx="2382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run-jc.sh is from here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2010" y="2212182"/>
            <a:ext cx="638175" cy="40957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694593" y="2488223"/>
            <a:ext cx="536330" cy="87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297" y="4948055"/>
            <a:ext cx="451485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983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09484"/>
            <a:ext cx="10515600" cy="1325563"/>
          </a:xfrm>
        </p:spPr>
        <p:txBody>
          <a:bodyPr/>
          <a:lstStyle/>
          <a:p>
            <a:r>
              <a:rPr lang="en-US" dirty="0"/>
              <a:t>ClientHelper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280"/>
            <a:ext cx="8248650" cy="1628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33023"/>
          <a:stretch/>
        </p:blipFill>
        <p:spPr>
          <a:xfrm>
            <a:off x="162292" y="2051049"/>
            <a:ext cx="2314575" cy="1850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29" y="2236054"/>
            <a:ext cx="9477375" cy="933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352" y="3160528"/>
            <a:ext cx="2695575" cy="180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028" y="3333503"/>
            <a:ext cx="3933825" cy="857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6932" y="3226654"/>
            <a:ext cx="3933825" cy="16478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8650" y="4686300"/>
            <a:ext cx="5324475" cy="2171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176932" y="2908819"/>
            <a:ext cx="3933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YarnClient</a:t>
            </a:r>
            <a:r>
              <a:rPr lang="en-US" altLang="zh-CN" dirty="0"/>
              <a:t> class for interact with YARN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352" y="4171982"/>
            <a:ext cx="6724650" cy="800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8028" y="4972082"/>
            <a:ext cx="6419850" cy="8763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 flipV="1">
            <a:off x="3693459" y="2908819"/>
            <a:ext cx="4555191" cy="3742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8028" y="5772150"/>
            <a:ext cx="3676650" cy="5905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81853" y="6872979"/>
            <a:ext cx="6972300" cy="127635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 flipV="1">
            <a:off x="2314940" y="5876957"/>
            <a:ext cx="1966913" cy="1447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9490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88790"/>
            <a:ext cx="10515600" cy="1325563"/>
          </a:xfrm>
        </p:spPr>
        <p:txBody>
          <a:bodyPr/>
          <a:lstStyle/>
          <a:p>
            <a:r>
              <a:rPr lang="en-US" altLang="zh-CN" dirty="0"/>
              <a:t>ClientHelper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92" y="763098"/>
            <a:ext cx="4724400" cy="619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146" y="380634"/>
            <a:ext cx="4791075" cy="504825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4" idx="1"/>
          </p:cNvCxnSpPr>
          <p:nvPr/>
        </p:nvCxnSpPr>
        <p:spPr>
          <a:xfrm flipH="1">
            <a:off x="3464169" y="633047"/>
            <a:ext cx="3339977" cy="193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646984" y="0"/>
            <a:ext cx="2233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YarnClientApplication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146" y="1290177"/>
            <a:ext cx="8020050" cy="47339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46984" y="920845"/>
            <a:ext cx="3039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ApplicationSubmission</a:t>
            </a:r>
            <a:r>
              <a:rPr lang="en-US" altLang="zh-CN" dirty="0"/>
              <a:t>Context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994212" y="1030942"/>
            <a:ext cx="1174376" cy="860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t="1633" r="23203" b="6413"/>
          <a:stretch/>
        </p:blipFill>
        <p:spPr>
          <a:xfrm>
            <a:off x="202912" y="2283768"/>
            <a:ext cx="6290811" cy="304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65139" y="1908267"/>
            <a:ext cx="2983179" cy="375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ContainerLaunchContext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139" y="5211938"/>
            <a:ext cx="40576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9350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15167"/>
            <a:ext cx="10515600" cy="1325563"/>
          </a:xfrm>
        </p:spPr>
        <p:txBody>
          <a:bodyPr/>
          <a:lstStyle/>
          <a:p>
            <a:r>
              <a:rPr lang="en-US" dirty="0"/>
              <a:t>ClientHelper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92" y="763098"/>
            <a:ext cx="4724400" cy="61912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3578469" y="1178169"/>
            <a:ext cx="2286000" cy="204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469" y="271768"/>
            <a:ext cx="5695950" cy="31527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64469" y="0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Resource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469" y="3420940"/>
            <a:ext cx="4143375" cy="98107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4" idx="0"/>
          </p:cNvCxnSpPr>
          <p:nvPr/>
        </p:nvCxnSpPr>
        <p:spPr>
          <a:xfrm flipV="1">
            <a:off x="2932235" y="1382223"/>
            <a:ext cx="730861" cy="602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197" y="1984551"/>
            <a:ext cx="5172075" cy="13906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6197" y="1570343"/>
            <a:ext cx="2546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LocalResource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294" y="3375201"/>
            <a:ext cx="559117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7944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16131"/>
            <a:ext cx="10515600" cy="1325563"/>
          </a:xfrm>
        </p:spPr>
        <p:txBody>
          <a:bodyPr/>
          <a:lstStyle/>
          <a:p>
            <a:r>
              <a:rPr lang="en-US" dirty="0"/>
              <a:t>ClientHelper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" y="781829"/>
            <a:ext cx="4486275" cy="1952625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6" idx="1"/>
          </p:cNvCxnSpPr>
          <p:nvPr/>
        </p:nvCxnSpPr>
        <p:spPr>
          <a:xfrm flipH="1">
            <a:off x="2851265" y="1435979"/>
            <a:ext cx="2441346" cy="553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611" y="831141"/>
            <a:ext cx="4895850" cy="12096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43623" y="469618"/>
            <a:ext cx="320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ApplicationSubmissionContext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806336" y="838950"/>
            <a:ext cx="9642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826114" y="664237"/>
            <a:ext cx="2546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same as ‘switch’ in C++ and Java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53151" y="373146"/>
            <a:ext cx="32847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Node label is a way to group nodes with similar characteristics and applications can specify where to run.</a:t>
            </a:r>
          </a:p>
          <a:p>
            <a:r>
              <a:rPr lang="en-US" sz="1400" dirty="0">
                <a:hlinkClick r:id="rId4"/>
              </a:rPr>
              <a:t>https://hadoop.apache.org/docs/r2.7.3/hadoop-yarn/hadoop-yarn-site/NodeLabel.html</a:t>
            </a:r>
            <a:endParaRPr lang="en-US" sz="14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22" y="2734454"/>
            <a:ext cx="3886200" cy="1219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2611" y="2172479"/>
            <a:ext cx="5105400" cy="1123950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stCxn id="19" idx="1"/>
          </p:cNvCxnSpPr>
          <p:nvPr/>
        </p:nvCxnSpPr>
        <p:spPr>
          <a:xfrm flipH="1">
            <a:off x="2186247" y="2734454"/>
            <a:ext cx="3106364" cy="414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161" y="3893446"/>
            <a:ext cx="5124450" cy="183832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74" y="3902564"/>
            <a:ext cx="4733925" cy="1304925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stCxn id="24" idx="1"/>
          </p:cNvCxnSpPr>
          <p:nvPr/>
        </p:nvCxnSpPr>
        <p:spPr>
          <a:xfrm flipH="1" flipV="1">
            <a:off x="3300153" y="4314305"/>
            <a:ext cx="2176721" cy="240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476874" y="3507710"/>
            <a:ext cx="1489192" cy="368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FileSystem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1174" y="5495837"/>
            <a:ext cx="4619625" cy="324802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476874" y="5198808"/>
            <a:ext cx="2618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DistributedFileSystem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88461" y="5478951"/>
            <a:ext cx="4686300" cy="4181475"/>
          </a:xfrm>
          <a:prstGeom prst="rect">
            <a:avLst/>
          </a:prstGeom>
        </p:spPr>
      </p:pic>
      <p:cxnSp>
        <p:nvCxnSpPr>
          <p:cNvPr id="34" name="Straight Arrow Connector 33"/>
          <p:cNvCxnSpPr>
            <a:stCxn id="32" idx="0"/>
          </p:cNvCxnSpPr>
          <p:nvPr/>
        </p:nvCxnSpPr>
        <p:spPr>
          <a:xfrm flipH="1" flipV="1">
            <a:off x="8095383" y="5198808"/>
            <a:ext cx="4436228" cy="280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100773" y="6004811"/>
            <a:ext cx="4695825" cy="1181100"/>
          </a:xfrm>
          <a:prstGeom prst="rect">
            <a:avLst/>
          </a:prstGeom>
        </p:spPr>
      </p:pic>
      <p:cxnSp>
        <p:nvCxnSpPr>
          <p:cNvPr id="37" name="Straight Arrow Connector 36"/>
          <p:cNvCxnSpPr>
            <a:stCxn id="35" idx="0"/>
          </p:cNvCxnSpPr>
          <p:nvPr/>
        </p:nvCxnSpPr>
        <p:spPr>
          <a:xfrm flipV="1">
            <a:off x="247140" y="4647292"/>
            <a:ext cx="1875780" cy="1357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74034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4826" y="0"/>
            <a:ext cx="10515600" cy="1325563"/>
          </a:xfrm>
        </p:spPr>
        <p:txBody>
          <a:bodyPr/>
          <a:lstStyle/>
          <a:p>
            <a:r>
              <a:rPr lang="en-US" altLang="zh-CN" dirty="0"/>
              <a:t>ClientHelper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86" y="934079"/>
            <a:ext cx="4600575" cy="12287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777" y="619754"/>
            <a:ext cx="5486400" cy="1543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62777" y="258792"/>
            <a:ext cx="3157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ApplicationSubmissionContext</a:t>
            </a:r>
          </a:p>
        </p:txBody>
      </p:sp>
      <p:cxnSp>
        <p:nvCxnSpPr>
          <p:cNvPr id="7" name="Straight Arrow Connector 6"/>
          <p:cNvCxnSpPr>
            <a:stCxn id="4" idx="1"/>
          </p:cNvCxnSpPr>
          <p:nvPr/>
        </p:nvCxnSpPr>
        <p:spPr>
          <a:xfrm flipH="1">
            <a:off x="2122098" y="1391279"/>
            <a:ext cx="4140679" cy="256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227" y="2418458"/>
            <a:ext cx="5314950" cy="12858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34227" y="2029797"/>
            <a:ext cx="2596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ContainerLaunchContext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699" y="2140436"/>
            <a:ext cx="5734050" cy="3143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486" y="4181968"/>
            <a:ext cx="7772400" cy="1485900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8" idx="1"/>
          </p:cNvCxnSpPr>
          <p:nvPr/>
        </p:nvCxnSpPr>
        <p:spPr>
          <a:xfrm flipH="1" flipV="1">
            <a:off x="2674189" y="1811824"/>
            <a:ext cx="3760038" cy="1249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0652" y="3767377"/>
            <a:ext cx="7477125" cy="2486025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stCxn id="17" idx="1"/>
          </p:cNvCxnSpPr>
          <p:nvPr/>
        </p:nvCxnSpPr>
        <p:spPr>
          <a:xfrm flipH="1" flipV="1">
            <a:off x="7901886" y="4642338"/>
            <a:ext cx="338766" cy="368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2089" y="6257925"/>
            <a:ext cx="3667125" cy="600075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stCxn id="21" idx="1"/>
          </p:cNvCxnSpPr>
          <p:nvPr/>
        </p:nvCxnSpPr>
        <p:spPr>
          <a:xfrm flipH="1" flipV="1">
            <a:off x="3455377" y="4826364"/>
            <a:ext cx="4856712" cy="1731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15288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-76200" y="-1380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ClientHelper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8408" y="818208"/>
            <a:ext cx="239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 the security part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89" y="1187540"/>
            <a:ext cx="3009900" cy="171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4733"/>
          <a:stretch/>
        </p:blipFill>
        <p:spPr>
          <a:xfrm>
            <a:off x="260589" y="1358990"/>
            <a:ext cx="3562350" cy="1433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89" y="1502374"/>
            <a:ext cx="4981575" cy="1152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955" y="355174"/>
            <a:ext cx="5591175" cy="1295400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8" idx="1"/>
            <a:endCxn id="6" idx="3"/>
          </p:cNvCxnSpPr>
          <p:nvPr/>
        </p:nvCxnSpPr>
        <p:spPr>
          <a:xfrm flipH="1">
            <a:off x="3822939" y="1002874"/>
            <a:ext cx="2269016" cy="427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90249" y="0"/>
            <a:ext cx="2527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ContainerLaunchContext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904" y="2654899"/>
            <a:ext cx="4314825" cy="1009650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8" idx="1"/>
          </p:cNvCxnSpPr>
          <p:nvPr/>
        </p:nvCxnSpPr>
        <p:spPr>
          <a:xfrm flipH="1" flipV="1">
            <a:off x="3165895" y="1923692"/>
            <a:ext cx="2924354" cy="360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0249" y="1603078"/>
            <a:ext cx="5191125" cy="13620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0249" y="3238271"/>
            <a:ext cx="5105400" cy="1495425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20" idx="1"/>
          </p:cNvCxnSpPr>
          <p:nvPr/>
        </p:nvCxnSpPr>
        <p:spPr>
          <a:xfrm flipH="1" flipV="1">
            <a:off x="2898475" y="2777126"/>
            <a:ext cx="3191774" cy="1208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090249" y="2902714"/>
            <a:ext cx="306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ApplicationSubmissionContext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3817190" y="2744363"/>
            <a:ext cx="905774" cy="125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659836" y="2582423"/>
            <a:ext cx="847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Samza</a:t>
            </a:r>
            <a:endParaRPr lang="en-US" sz="1400" dirty="0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1854679" y="3272049"/>
            <a:ext cx="112145" cy="678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436" y="3914775"/>
            <a:ext cx="5353050" cy="588645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0436" y="3669175"/>
            <a:ext cx="2858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YarnClient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81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55058"/>
            <a:ext cx="10515600" cy="1325563"/>
          </a:xfrm>
        </p:spPr>
        <p:txBody>
          <a:bodyPr/>
          <a:lstStyle/>
          <a:p>
            <a:r>
              <a:rPr lang="en-US" dirty="0"/>
              <a:t>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740958"/>
            <a:ext cx="5046133" cy="4351338"/>
          </a:xfrm>
        </p:spPr>
        <p:txBody>
          <a:bodyPr/>
          <a:lstStyle/>
          <a:p>
            <a:r>
              <a:rPr lang="en-US" dirty="0" err="1"/>
              <a:t>SamzaContainers</a:t>
            </a:r>
            <a:endParaRPr lang="en-US" dirty="0"/>
          </a:p>
          <a:p>
            <a:pPr marL="0" indent="0">
              <a:buNone/>
            </a:pPr>
            <a:r>
              <a:rPr lang="en-US" sz="2000" dirty="0"/>
              <a:t>Partitions and tasks are logical units of parallelism. Containers are the unit of physical parallelism.</a:t>
            </a:r>
          </a:p>
          <a:p>
            <a:pPr marL="0" indent="0">
              <a:buNone/>
            </a:pPr>
            <a:r>
              <a:rPr lang="en-US" sz="2000" dirty="0"/>
              <a:t>A container is a essentially a Unix process(or Linux </a:t>
            </a:r>
            <a:r>
              <a:rPr lang="en-US" sz="2000" dirty="0" err="1"/>
              <a:t>cgroup</a:t>
            </a:r>
            <a:r>
              <a:rPr lang="en-US" sz="2000" dirty="0"/>
              <a:t>).</a:t>
            </a:r>
          </a:p>
          <a:p>
            <a:pPr marL="0" indent="0">
              <a:buNone/>
            </a:pPr>
            <a:r>
              <a:rPr lang="en-US" sz="2000" dirty="0"/>
              <a:t>Each container runs one or more tasks. </a:t>
            </a:r>
          </a:p>
          <a:p>
            <a:pPr marL="0" indent="0">
              <a:buNone/>
            </a:pPr>
            <a:r>
              <a:rPr lang="en-US" sz="2000" dirty="0"/>
              <a:t>The number of containers is specified by the user at run time and can be changed at any time.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078133" y="3299919"/>
            <a:ext cx="2294466" cy="10244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78998" y="3299918"/>
            <a:ext cx="1600201" cy="10244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192432" y="3689387"/>
            <a:ext cx="859367" cy="5418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289799" y="3765587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Task1</a:t>
            </a:r>
          </a:p>
        </p:txBody>
      </p:sp>
      <p:sp>
        <p:nvSpPr>
          <p:cNvPr id="9" name="Rectangle 8"/>
          <p:cNvSpPr/>
          <p:nvPr/>
        </p:nvSpPr>
        <p:spPr>
          <a:xfrm>
            <a:off x="8286748" y="3689387"/>
            <a:ext cx="859367" cy="5418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384115" y="3765587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164232" y="3689387"/>
            <a:ext cx="859367" cy="5418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261599" y="3765587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Task3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622115" y="3315819"/>
            <a:ext cx="1439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037761" y="3281955"/>
            <a:ext cx="1439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747000" y="1039251"/>
            <a:ext cx="2997200" cy="186538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Arrow Connector 16"/>
          <p:cNvCxnSpPr>
            <a:stCxn id="51" idx="2"/>
            <a:endCxn id="9" idx="0"/>
          </p:cNvCxnSpPr>
          <p:nvPr/>
        </p:nvCxnSpPr>
        <p:spPr>
          <a:xfrm flipH="1">
            <a:off x="8716432" y="2818468"/>
            <a:ext cx="459312" cy="870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5" idx="2"/>
            <a:endCxn id="7" idx="0"/>
          </p:cNvCxnSpPr>
          <p:nvPr/>
        </p:nvCxnSpPr>
        <p:spPr>
          <a:xfrm flipH="1">
            <a:off x="7622116" y="2823623"/>
            <a:ext cx="634997" cy="865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9" idx="2"/>
            <a:endCxn id="11" idx="0"/>
          </p:cNvCxnSpPr>
          <p:nvPr/>
        </p:nvCxnSpPr>
        <p:spPr>
          <a:xfrm>
            <a:off x="10116071" y="2825213"/>
            <a:ext cx="477845" cy="864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671982" y="991673"/>
            <a:ext cx="115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 A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011581" y="1947379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8011581" y="2162539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8011581" y="2377699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8008404" y="2599866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8008404" y="1736852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8924923" y="1942884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8924923" y="2158044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8924923" y="2373204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927035" y="2594711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921746" y="1729774"/>
            <a:ext cx="505885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9865250" y="1949629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865250" y="2164789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865250" y="2379949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9867362" y="2601456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9862073" y="1736519"/>
            <a:ext cx="505885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8051799" y="4708479"/>
            <a:ext cx="2362201" cy="186538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8619072" y="4660901"/>
            <a:ext cx="115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 B</a:t>
            </a:r>
          </a:p>
        </p:txBody>
      </p:sp>
      <p:sp>
        <p:nvSpPr>
          <p:cNvPr id="69" name="Rectangle 68"/>
          <p:cNvSpPr/>
          <p:nvPr/>
        </p:nvSpPr>
        <p:spPr>
          <a:xfrm>
            <a:off x="8467723" y="5552957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8467723" y="5768117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8467723" y="5983277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8469835" y="6204784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8464546" y="5339847"/>
            <a:ext cx="505885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9521830" y="5544360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9521830" y="5759520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9521830" y="5974680"/>
            <a:ext cx="497418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9523942" y="6196187"/>
            <a:ext cx="492125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9521830" y="5331250"/>
            <a:ext cx="494237" cy="22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/>
          <p:cNvCxnSpPr>
            <a:stCxn id="7" idx="2"/>
            <a:endCxn id="73" idx="0"/>
          </p:cNvCxnSpPr>
          <p:nvPr/>
        </p:nvCxnSpPr>
        <p:spPr>
          <a:xfrm>
            <a:off x="7622116" y="4231251"/>
            <a:ext cx="1095373" cy="1108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9" idx="2"/>
            <a:endCxn id="73" idx="0"/>
          </p:cNvCxnSpPr>
          <p:nvPr/>
        </p:nvCxnSpPr>
        <p:spPr>
          <a:xfrm>
            <a:off x="8716432" y="4231251"/>
            <a:ext cx="1057" cy="1108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7" idx="2"/>
            <a:endCxn id="78" idx="0"/>
          </p:cNvCxnSpPr>
          <p:nvPr/>
        </p:nvCxnSpPr>
        <p:spPr>
          <a:xfrm>
            <a:off x="7622116" y="4231251"/>
            <a:ext cx="2146833" cy="1099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9" idx="2"/>
            <a:endCxn id="78" idx="0"/>
          </p:cNvCxnSpPr>
          <p:nvPr/>
        </p:nvCxnSpPr>
        <p:spPr>
          <a:xfrm>
            <a:off x="8716432" y="4231251"/>
            <a:ext cx="1052517" cy="1099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11" idx="2"/>
            <a:endCxn id="73" idx="0"/>
          </p:cNvCxnSpPr>
          <p:nvPr/>
        </p:nvCxnSpPr>
        <p:spPr>
          <a:xfrm flipH="1">
            <a:off x="8717489" y="4231251"/>
            <a:ext cx="1876427" cy="1108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11" idx="2"/>
          </p:cNvCxnSpPr>
          <p:nvPr/>
        </p:nvCxnSpPr>
        <p:spPr>
          <a:xfrm flipH="1">
            <a:off x="9750960" y="4231251"/>
            <a:ext cx="842956" cy="1099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54855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0034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361" y="277201"/>
            <a:ext cx="10515600" cy="1325563"/>
          </a:xfrm>
        </p:spPr>
        <p:txBody>
          <a:bodyPr/>
          <a:lstStyle/>
          <a:p>
            <a:r>
              <a:rPr lang="en-US" dirty="0"/>
              <a:t>Stand alone model with Zookeeper</a:t>
            </a:r>
          </a:p>
        </p:txBody>
      </p:sp>
      <p:sp>
        <p:nvSpPr>
          <p:cNvPr id="3" name="Rectangle 2"/>
          <p:cNvSpPr/>
          <p:nvPr/>
        </p:nvSpPr>
        <p:spPr>
          <a:xfrm>
            <a:off x="1354016" y="1602764"/>
            <a:ext cx="2813536" cy="90304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329835" y="1602764"/>
            <a:ext cx="2910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ZkLocalApplication</a:t>
            </a:r>
            <a:endParaRPr lang="en-US" dirty="0"/>
          </a:p>
          <a:p>
            <a:r>
              <a:rPr lang="en-US" dirty="0"/>
              <a:t>new </a:t>
            </a:r>
            <a:r>
              <a:rPr lang="en-US" dirty="0" err="1"/>
              <a:t>LocalApplicationRunner</a:t>
            </a:r>
            <a:endParaRPr lang="en-US" dirty="0"/>
          </a:p>
          <a:p>
            <a:r>
              <a:rPr lang="en-US" dirty="0"/>
              <a:t>new StreamApplication</a:t>
            </a:r>
          </a:p>
        </p:txBody>
      </p:sp>
      <p:cxnSp>
        <p:nvCxnSpPr>
          <p:cNvPr id="6" name="Straight Arrow Connector 5"/>
          <p:cNvCxnSpPr>
            <a:stCxn id="3" idx="2"/>
            <a:endCxn id="7" idx="0"/>
          </p:cNvCxnSpPr>
          <p:nvPr/>
        </p:nvCxnSpPr>
        <p:spPr>
          <a:xfrm>
            <a:off x="2760784" y="2505808"/>
            <a:ext cx="0" cy="695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222679" y="3201095"/>
            <a:ext cx="3076209" cy="825417"/>
            <a:chOff x="1354016" y="3329090"/>
            <a:chExt cx="2861893" cy="369332"/>
          </a:xfrm>
        </p:grpSpPr>
        <p:sp>
          <p:nvSpPr>
            <p:cNvPr id="7" name="Rectangle 6"/>
            <p:cNvSpPr/>
            <p:nvPr/>
          </p:nvSpPr>
          <p:spPr>
            <a:xfrm>
              <a:off x="1354016" y="3329090"/>
              <a:ext cx="2861893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354016" y="3329090"/>
              <a:ext cx="2826728" cy="263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LocalApplicationRunner.java</a:t>
              </a:r>
            </a:p>
            <a:p>
              <a:r>
                <a:rPr lang="en-US" dirty="0"/>
                <a:t>run(</a:t>
              </a:r>
              <a:r>
                <a:rPr lang="en-US" dirty="0" err="1"/>
                <a:t>StreamApplication</a:t>
              </a:r>
              <a:r>
                <a:rPr lang="en-US" dirty="0"/>
                <a:t>)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3429000" y="3429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31" name="Straight Arrow Connector 30"/>
          <p:cNvCxnSpPr>
            <a:stCxn id="36" idx="2"/>
            <a:endCxn id="32" idx="0"/>
          </p:cNvCxnSpPr>
          <p:nvPr/>
        </p:nvCxnSpPr>
        <p:spPr>
          <a:xfrm flipH="1">
            <a:off x="1267557" y="4701513"/>
            <a:ext cx="1474327" cy="496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96360" y="5198416"/>
            <a:ext cx="2142393" cy="6572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150750" y="4026512"/>
            <a:ext cx="3182267" cy="67500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AbstractApplicationRunner.java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31528" y="5342264"/>
            <a:ext cx="210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StreamManager.java</a:t>
            </a:r>
          </a:p>
        </p:txBody>
      </p:sp>
      <p:cxnSp>
        <p:nvCxnSpPr>
          <p:cNvPr id="44" name="Straight Arrow Connector 43"/>
          <p:cNvCxnSpPr>
            <a:stCxn id="36" idx="2"/>
            <a:endCxn id="47" idx="0"/>
          </p:cNvCxnSpPr>
          <p:nvPr/>
        </p:nvCxnSpPr>
        <p:spPr>
          <a:xfrm>
            <a:off x="2741884" y="4701513"/>
            <a:ext cx="871847" cy="496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2542534" y="5198416"/>
            <a:ext cx="2142393" cy="6572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2502281" y="5342264"/>
            <a:ext cx="222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ExecutionPlanner.java</a:t>
            </a:r>
          </a:p>
        </p:txBody>
      </p:sp>
    </p:spTree>
    <p:extLst>
      <p:ext uri="{BB962C8B-B14F-4D97-AF65-F5344CB8AC3E}">
        <p14:creationId xmlns:p14="http://schemas.microsoft.com/office/powerpoint/2010/main" val="282167526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Samza</a:t>
            </a:r>
            <a:r>
              <a:rPr lang="en-US" dirty="0"/>
              <a:t> Container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891" y="1847850"/>
            <a:ext cx="80105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10452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40034" y="2508069"/>
            <a:ext cx="4310743" cy="32134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Task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180114" y="3435531"/>
            <a:ext cx="3030582" cy="125809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/>
          <p:cNvCxnSpPr>
            <a:endCxn id="4" idx="1"/>
          </p:cNvCxnSpPr>
          <p:nvPr/>
        </p:nvCxnSpPr>
        <p:spPr>
          <a:xfrm>
            <a:off x="1149531" y="4064578"/>
            <a:ext cx="30305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443445" y="3488797"/>
            <a:ext cx="1776549" cy="4963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Envolope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057208" y="4064578"/>
            <a:ext cx="2739935" cy="8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796640" y="3666668"/>
            <a:ext cx="1260568" cy="7958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232366" y="3853543"/>
            <a:ext cx="1463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StreamTask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901147" y="3750055"/>
            <a:ext cx="1208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Collector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88674" y="2637682"/>
            <a:ext cx="1606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SamzaJob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458889" y="3485816"/>
            <a:ext cx="1776549" cy="4963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Envolope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91077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1972491" y="1463039"/>
            <a:ext cx="8007532" cy="4036423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56608" y="2053655"/>
            <a:ext cx="3086102" cy="300167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WikipediaFeed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87285" y="2157122"/>
            <a:ext cx="207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WikipediaFactory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 rot="540974">
            <a:off x="1544655" y="3164817"/>
            <a:ext cx="781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Listen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61257" y="1463040"/>
            <a:ext cx="1018903" cy="39319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39875" y="2788603"/>
            <a:ext cx="461665" cy="34038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 err="1"/>
              <a:t>WikiPedia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2641417" y="2621610"/>
            <a:ext cx="2220685" cy="2076283"/>
          </a:xfrm>
          <a:prstGeom prst="rect">
            <a:avLst/>
          </a:prstGeom>
          <a:ln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73142" y="3090369"/>
            <a:ext cx="2664822" cy="9049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525090" y="3184680"/>
            <a:ext cx="1593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WikipediaFeedStreamTask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1" idx="3"/>
          </p:cNvCxnSpPr>
          <p:nvPr/>
        </p:nvCxnSpPr>
        <p:spPr>
          <a:xfrm flipV="1">
            <a:off x="8737964" y="3538078"/>
            <a:ext cx="2289268" cy="4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983524" y="3164817"/>
            <a:ext cx="2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Wikipedia-raw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921991" y="3265902"/>
            <a:ext cx="1627070" cy="841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915562" y="3461679"/>
            <a:ext cx="1703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WikipediaFeed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6" idx="3"/>
            <a:endCxn id="48" idx="1"/>
          </p:cNvCxnSpPr>
          <p:nvPr/>
        </p:nvCxnSpPr>
        <p:spPr>
          <a:xfrm>
            <a:off x="1280160" y="3429000"/>
            <a:ext cx="1361257" cy="2307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48" idx="3"/>
            <a:endCxn id="21" idx="1"/>
          </p:cNvCxnSpPr>
          <p:nvPr/>
        </p:nvCxnSpPr>
        <p:spPr>
          <a:xfrm flipV="1">
            <a:off x="4862102" y="3542824"/>
            <a:ext cx="1211040" cy="116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753144" y="2724287"/>
            <a:ext cx="210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WikipediaConsumer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4549061" y="1447924"/>
            <a:ext cx="3535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WikipediaFeed</a:t>
            </a:r>
            <a:r>
              <a:rPr lang="en-US" dirty="0"/>
              <a:t> Job</a:t>
            </a:r>
          </a:p>
        </p:txBody>
      </p:sp>
    </p:spTree>
    <p:extLst>
      <p:ext uri="{BB962C8B-B14F-4D97-AF65-F5344CB8AC3E}">
        <p14:creationId xmlns:p14="http://schemas.microsoft.com/office/powerpoint/2010/main" val="54435358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45028" y="1690688"/>
            <a:ext cx="1625601" cy="114207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Samza</a:t>
            </a:r>
            <a:r>
              <a:rPr lang="en-US" dirty="0"/>
              <a:t> class</a:t>
            </a:r>
          </a:p>
        </p:txBody>
      </p:sp>
      <p:sp>
        <p:nvSpPr>
          <p:cNvPr id="5" name="Rectangle 4"/>
          <p:cNvSpPr/>
          <p:nvPr/>
        </p:nvSpPr>
        <p:spPr>
          <a:xfrm>
            <a:off x="3381829" y="1690688"/>
            <a:ext cx="1669142" cy="109605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Hadoop class</a:t>
            </a:r>
          </a:p>
        </p:txBody>
      </p:sp>
      <p:sp>
        <p:nvSpPr>
          <p:cNvPr id="6" name="Rectangle 5"/>
          <p:cNvSpPr/>
          <p:nvPr/>
        </p:nvSpPr>
        <p:spPr>
          <a:xfrm>
            <a:off x="3381829" y="3192916"/>
            <a:ext cx="1669142" cy="1096055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abstract Hadoop class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5028" y="3192916"/>
            <a:ext cx="1625601" cy="109605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abstract </a:t>
            </a:r>
            <a:r>
              <a:rPr lang="en-US" dirty="0" err="1"/>
              <a:t>Samza</a:t>
            </a:r>
            <a:r>
              <a:rPr lang="en-US" dirty="0"/>
              <a:t> class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54742" y="4649128"/>
            <a:ext cx="2206172" cy="1016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Samza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Things actually done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113314" y="4649128"/>
            <a:ext cx="2206172" cy="101600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Hadoop</a:t>
            </a:r>
          </a:p>
          <a:p>
            <a:pPr algn="ctr"/>
            <a:r>
              <a:rPr lang="en-US" dirty="0"/>
              <a:t>Things actually done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147179" y="346405"/>
            <a:ext cx="2757714" cy="109605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Class names end with ???</a:t>
            </a:r>
          </a:p>
          <a:p>
            <a:pPr algn="ctr"/>
            <a:r>
              <a:rPr lang="en-US" dirty="0"/>
              <a:t>Classes need to be analyze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688344" y="1690687"/>
            <a:ext cx="1669142" cy="10960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Zookeeper class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924521" y="1690686"/>
            <a:ext cx="1669142" cy="109605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Your own code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396" y="-22927"/>
            <a:ext cx="36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268786261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 job</a:t>
            </a:r>
          </a:p>
        </p:txBody>
      </p:sp>
      <p:sp>
        <p:nvSpPr>
          <p:cNvPr id="4" name="Rectangle 3"/>
          <p:cNvSpPr/>
          <p:nvPr/>
        </p:nvSpPr>
        <p:spPr>
          <a:xfrm>
            <a:off x="237310" y="1488199"/>
            <a:ext cx="12263844" cy="62038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./run-job.sh –</a:t>
            </a:r>
            <a:r>
              <a:rPr lang="en-US" dirty="0" err="1"/>
              <a:t>config</a:t>
            </a:r>
            <a:r>
              <a:rPr lang="en-US" dirty="0"/>
              <a:t>-factory=</a:t>
            </a:r>
            <a:r>
              <a:rPr lang="en-US" dirty="0" err="1"/>
              <a:t>org.apache.samza.config.factories.PropertiesConfigFactory</a:t>
            </a:r>
            <a:r>
              <a:rPr lang="en-US" dirty="0"/>
              <a:t> –</a:t>
            </a:r>
            <a:r>
              <a:rPr lang="en-US" dirty="0" err="1"/>
              <a:t>config</a:t>
            </a:r>
            <a:r>
              <a:rPr lang="en-US" dirty="0"/>
              <a:t>-path=</a:t>
            </a:r>
            <a:r>
              <a:rPr lang="en-US" dirty="0" err="1"/>
              <a:t>wikipedia-feed.properties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81572" y="3732238"/>
            <a:ext cx="1861457" cy="7315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JobRunner.scala</a:t>
            </a:r>
            <a:endParaRPr lang="en-US" b="1" dirty="0"/>
          </a:p>
          <a:p>
            <a:pPr algn="ctr"/>
            <a:r>
              <a:rPr lang="en-US" dirty="0"/>
              <a:t>Run:</a:t>
            </a:r>
          </a:p>
        </p:txBody>
      </p:sp>
      <p:cxnSp>
        <p:nvCxnSpPr>
          <p:cNvPr id="7" name="Straight Arrow Connector 6"/>
          <p:cNvCxnSpPr>
            <a:stCxn id="18" idx="2"/>
            <a:endCxn id="5" idx="0"/>
          </p:cNvCxnSpPr>
          <p:nvPr/>
        </p:nvCxnSpPr>
        <p:spPr>
          <a:xfrm>
            <a:off x="2612301" y="3182602"/>
            <a:ext cx="0" cy="549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37310" y="2658218"/>
            <a:ext cx="4749982" cy="5243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./run-class.sh </a:t>
            </a:r>
            <a:r>
              <a:rPr lang="en-US" dirty="0" err="1"/>
              <a:t>org.apache.samza.job.JobRunner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4" idx="2"/>
            <a:endCxn id="18" idx="0"/>
          </p:cNvCxnSpPr>
          <p:nvPr/>
        </p:nvCxnSpPr>
        <p:spPr>
          <a:xfrm flipH="1">
            <a:off x="2612301" y="2108582"/>
            <a:ext cx="3756931" cy="549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858546" y="2586299"/>
            <a:ext cx="4783183" cy="35344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wikipedia-feed.properties</a:t>
            </a:r>
            <a:endParaRPr lang="en-US" dirty="0"/>
          </a:p>
          <a:p>
            <a:pPr algn="ctr"/>
            <a:r>
              <a:rPr lang="en-US" dirty="0" err="1"/>
              <a:t>job.factory.class</a:t>
            </a:r>
            <a:endParaRPr lang="en-US" dirty="0"/>
          </a:p>
          <a:p>
            <a:pPr algn="ctr"/>
            <a:r>
              <a:rPr lang="en-US" dirty="0"/>
              <a:t>job.name</a:t>
            </a:r>
          </a:p>
          <a:p>
            <a:pPr algn="ctr"/>
            <a:r>
              <a:rPr lang="en-US" dirty="0" err="1"/>
              <a:t>yarn.package.path</a:t>
            </a:r>
            <a:endParaRPr lang="en-US" dirty="0"/>
          </a:p>
          <a:p>
            <a:pPr algn="ctr"/>
            <a:r>
              <a:rPr lang="en-US" dirty="0" err="1"/>
              <a:t>task.class</a:t>
            </a:r>
            <a:endParaRPr lang="en-US" dirty="0"/>
          </a:p>
          <a:p>
            <a:pPr algn="ctr"/>
            <a:r>
              <a:rPr lang="en-US" dirty="0" err="1"/>
              <a:t>task.inputs</a:t>
            </a:r>
            <a:endParaRPr lang="en-US" dirty="0"/>
          </a:p>
          <a:p>
            <a:pPr algn="ctr"/>
            <a:r>
              <a:rPr lang="en-US" dirty="0" err="1"/>
              <a:t>serializer.registry.json.class</a:t>
            </a:r>
            <a:endParaRPr lang="en-US" dirty="0"/>
          </a:p>
          <a:p>
            <a:pPr algn="ctr"/>
            <a:r>
              <a:rPr lang="en-US" dirty="0" err="1"/>
              <a:t>systems.kafka.samza.factory</a:t>
            </a:r>
            <a:endParaRPr lang="en-US" dirty="0"/>
          </a:p>
          <a:p>
            <a:pPr algn="ctr"/>
            <a:r>
              <a:rPr lang="en-US" dirty="0" err="1"/>
              <a:t>systems.kafka.samza.msg.serde</a:t>
            </a:r>
            <a:endParaRPr lang="en-US" dirty="0"/>
          </a:p>
          <a:p>
            <a:pPr algn="ctr"/>
            <a:r>
              <a:rPr lang="en-US" dirty="0" err="1"/>
              <a:t>systems.kafka.consumer.zookeeper.connect</a:t>
            </a:r>
            <a:endParaRPr lang="en-US" dirty="0"/>
          </a:p>
          <a:p>
            <a:pPr algn="ctr"/>
            <a:r>
              <a:rPr lang="en-US" dirty="0" err="1"/>
              <a:t>systems.kafka.producer.bootstrap.servers</a:t>
            </a:r>
            <a:endParaRPr lang="en-US" dirty="0"/>
          </a:p>
          <a:p>
            <a:pPr algn="ctr"/>
            <a:r>
              <a:rPr lang="en-US" dirty="0" err="1"/>
              <a:t>job.coordinator.system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1396" y="-22927"/>
            <a:ext cx="36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102990107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47903" y="666206"/>
            <a:ext cx="1985553" cy="7315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JobRunner.scala</a:t>
            </a:r>
            <a:endParaRPr lang="en-US" b="1" dirty="0"/>
          </a:p>
          <a:p>
            <a:pPr algn="ctr"/>
            <a:r>
              <a:rPr lang="en-US" dirty="0"/>
              <a:t>Run:</a:t>
            </a:r>
          </a:p>
        </p:txBody>
      </p:sp>
      <p:sp>
        <p:nvSpPr>
          <p:cNvPr id="5" name="Down Arrow 4"/>
          <p:cNvSpPr/>
          <p:nvPr/>
        </p:nvSpPr>
        <p:spPr>
          <a:xfrm>
            <a:off x="4722223" y="104503"/>
            <a:ext cx="1436914" cy="561703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</p:txBody>
      </p:sp>
      <p:cxnSp>
        <p:nvCxnSpPr>
          <p:cNvPr id="7" name="Straight Arrow Connector 6"/>
          <p:cNvCxnSpPr>
            <a:stCxn id="4" idx="2"/>
          </p:cNvCxnSpPr>
          <p:nvPr/>
        </p:nvCxnSpPr>
        <p:spPr>
          <a:xfrm>
            <a:off x="5440680" y="1397726"/>
            <a:ext cx="711200" cy="387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851140" y="1840599"/>
            <a:ext cx="1871023" cy="818606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StreamJob.java</a:t>
            </a:r>
          </a:p>
          <a:p>
            <a:pPr algn="ctr"/>
            <a:r>
              <a:rPr lang="en-US" dirty="0"/>
              <a:t>submit</a:t>
            </a:r>
          </a:p>
        </p:txBody>
      </p:sp>
      <p:cxnSp>
        <p:nvCxnSpPr>
          <p:cNvPr id="18" name="Straight Arrow Connector 17"/>
          <p:cNvCxnSpPr>
            <a:stCxn id="4" idx="2"/>
            <a:endCxn id="19" idx="0"/>
          </p:cNvCxnSpPr>
          <p:nvPr/>
        </p:nvCxnSpPr>
        <p:spPr>
          <a:xfrm flipH="1">
            <a:off x="1516743" y="1397726"/>
            <a:ext cx="3923937" cy="338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95086" y="1736635"/>
            <a:ext cx="1843314" cy="78377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dk1"/>
                </a:solidFill>
              </a:rPr>
              <a:t>ApplicationRunnerMain.java</a:t>
            </a:r>
            <a:r>
              <a:rPr lang="en-US" dirty="0">
                <a:solidFill>
                  <a:schemeClr val="dk1"/>
                </a:solidFill>
              </a:rPr>
              <a:t>???</a:t>
            </a:r>
          </a:p>
        </p:txBody>
      </p:sp>
      <p:cxnSp>
        <p:nvCxnSpPr>
          <p:cNvPr id="25" name="Straight Arrow Connector 24"/>
          <p:cNvCxnSpPr>
            <a:stCxn id="4" idx="2"/>
            <a:endCxn id="26" idx="0"/>
          </p:cNvCxnSpPr>
          <p:nvPr/>
        </p:nvCxnSpPr>
        <p:spPr>
          <a:xfrm flipH="1">
            <a:off x="4011021" y="1397726"/>
            <a:ext cx="1429659" cy="338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968713" y="1736635"/>
            <a:ext cx="2084616" cy="8186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CoordinatorStreamSystemFactory.scala</a:t>
            </a:r>
            <a:endParaRPr lang="en-US" b="1" dirty="0"/>
          </a:p>
        </p:txBody>
      </p:sp>
      <p:cxnSp>
        <p:nvCxnSpPr>
          <p:cNvPr id="40" name="Straight Arrow Connector 39"/>
          <p:cNvCxnSpPr>
            <a:stCxn id="26" idx="2"/>
            <a:endCxn id="45" idx="0"/>
          </p:cNvCxnSpPr>
          <p:nvPr/>
        </p:nvCxnSpPr>
        <p:spPr>
          <a:xfrm flipH="1">
            <a:off x="1528127" y="2555241"/>
            <a:ext cx="2482894" cy="169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86215" y="2725127"/>
            <a:ext cx="2283823" cy="60778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CoordinatorSreamSystemConsumer.java</a:t>
            </a:r>
            <a:r>
              <a:rPr lang="en-US" dirty="0"/>
              <a:t>???</a:t>
            </a:r>
          </a:p>
        </p:txBody>
      </p:sp>
      <p:sp>
        <p:nvSpPr>
          <p:cNvPr id="49" name="Rectangle 48"/>
          <p:cNvSpPr/>
          <p:nvPr/>
        </p:nvSpPr>
        <p:spPr>
          <a:xfrm>
            <a:off x="2888023" y="2718170"/>
            <a:ext cx="2264910" cy="6618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CoordinatorSreamSystemProducer.java</a:t>
            </a:r>
            <a:r>
              <a:rPr lang="en-US" dirty="0"/>
              <a:t>???</a:t>
            </a:r>
          </a:p>
        </p:txBody>
      </p:sp>
      <p:cxnSp>
        <p:nvCxnSpPr>
          <p:cNvPr id="51" name="Straight Arrow Connector 50"/>
          <p:cNvCxnSpPr>
            <a:stCxn id="26" idx="2"/>
            <a:endCxn id="49" idx="0"/>
          </p:cNvCxnSpPr>
          <p:nvPr/>
        </p:nvCxnSpPr>
        <p:spPr>
          <a:xfrm>
            <a:off x="4011021" y="2555241"/>
            <a:ext cx="9457" cy="162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4" idx="2"/>
            <a:endCxn id="63" idx="0"/>
          </p:cNvCxnSpPr>
          <p:nvPr/>
        </p:nvCxnSpPr>
        <p:spPr>
          <a:xfrm>
            <a:off x="5440680" y="1397726"/>
            <a:ext cx="5621020" cy="440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9931400" y="1838600"/>
            <a:ext cx="2260600" cy="81860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Wait for job start and exit</a:t>
            </a:r>
          </a:p>
        </p:txBody>
      </p:sp>
      <p:sp>
        <p:nvSpPr>
          <p:cNvPr id="68" name="Rectangle 67"/>
          <p:cNvSpPr/>
          <p:nvPr/>
        </p:nvSpPr>
        <p:spPr>
          <a:xfrm>
            <a:off x="5230489" y="2633619"/>
            <a:ext cx="2405337" cy="7464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err="1"/>
              <a:t>YarnJobFactory.scala</a:t>
            </a:r>
            <a:endParaRPr lang="en-US" altLang="zh-CN" b="1" dirty="0"/>
          </a:p>
          <a:p>
            <a:pPr algn="ctr"/>
            <a:r>
              <a:rPr lang="en-US" dirty="0" err="1"/>
              <a:t>getJob</a:t>
            </a:r>
            <a:endParaRPr lang="en-US" dirty="0"/>
          </a:p>
          <a:p>
            <a:pPr algn="ctr"/>
            <a:r>
              <a:rPr lang="en-US" dirty="0"/>
              <a:t>new </a:t>
            </a:r>
            <a:r>
              <a:rPr lang="en-US" dirty="0" err="1"/>
              <a:t>YarnJob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640069" y="1785622"/>
            <a:ext cx="1624331" cy="847997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StreamJobFactory.class</a:t>
            </a:r>
            <a:endParaRPr lang="en-US" b="1" dirty="0"/>
          </a:p>
        </p:txBody>
      </p:sp>
      <p:cxnSp>
        <p:nvCxnSpPr>
          <p:cNvPr id="92" name="Straight Arrow Connector 91"/>
          <p:cNvCxnSpPr>
            <a:stCxn id="4" idx="2"/>
            <a:endCxn id="8" idx="0"/>
          </p:cNvCxnSpPr>
          <p:nvPr/>
        </p:nvCxnSpPr>
        <p:spPr>
          <a:xfrm>
            <a:off x="5440680" y="1397726"/>
            <a:ext cx="3345972" cy="442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8035874" y="2677600"/>
            <a:ext cx="1686290" cy="7344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YarnJob.scala</a:t>
            </a:r>
            <a:endParaRPr lang="en-US" b="1" dirty="0"/>
          </a:p>
          <a:p>
            <a:pPr algn="ctr"/>
            <a:r>
              <a:rPr lang="en-US" dirty="0"/>
              <a:t>submit</a:t>
            </a:r>
          </a:p>
        </p:txBody>
      </p:sp>
      <p:sp>
        <p:nvSpPr>
          <p:cNvPr id="6" name="Rectangle 5"/>
          <p:cNvSpPr/>
          <p:nvPr/>
        </p:nvSpPr>
        <p:spPr>
          <a:xfrm>
            <a:off x="2545080" y="4649814"/>
            <a:ext cx="2321169" cy="8968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ClientHelper.scala</a:t>
            </a:r>
            <a:endParaRPr lang="en-US" b="1" dirty="0"/>
          </a:p>
          <a:p>
            <a:pPr algn="ctr"/>
            <a:r>
              <a:rPr lang="en-US" dirty="0" err="1"/>
              <a:t>submitApplication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-2317252" y="6154363"/>
            <a:ext cx="2065255" cy="633056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YarnClient.java</a:t>
            </a:r>
          </a:p>
          <a:p>
            <a:pPr algn="ctr"/>
            <a:r>
              <a:rPr lang="en-US" dirty="0" err="1"/>
              <a:t>createApplication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-1284624" y="5546629"/>
            <a:ext cx="4990288" cy="607734"/>
            <a:chOff x="2034026" y="4559017"/>
            <a:chExt cx="3225603" cy="902282"/>
          </a:xfrm>
        </p:grpSpPr>
        <p:cxnSp>
          <p:nvCxnSpPr>
            <p:cNvPr id="15" name="Straight Arrow Connector 14"/>
            <p:cNvCxnSpPr>
              <a:stCxn id="6" idx="2"/>
              <a:endCxn id="16" idx="0"/>
            </p:cNvCxnSpPr>
            <p:nvPr/>
          </p:nvCxnSpPr>
          <p:spPr>
            <a:xfrm flipH="1">
              <a:off x="2034026" y="4559017"/>
              <a:ext cx="3225603" cy="9022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 rot="21028282">
              <a:off x="3084683" y="4628830"/>
              <a:ext cx="611034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new</a:t>
              </a:r>
            </a:p>
          </p:txBody>
        </p:sp>
      </p:grpSp>
      <p:cxnSp>
        <p:nvCxnSpPr>
          <p:cNvPr id="43" name="Straight Arrow Connector 42"/>
          <p:cNvCxnSpPr>
            <a:stCxn id="6" idx="2"/>
            <a:endCxn id="44" idx="0"/>
          </p:cNvCxnSpPr>
          <p:nvPr/>
        </p:nvCxnSpPr>
        <p:spPr>
          <a:xfrm flipH="1">
            <a:off x="754152" y="5546629"/>
            <a:ext cx="2951513" cy="624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-251995" y="6170920"/>
            <a:ext cx="2012294" cy="6082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YarnJobUtil.scala</a:t>
            </a:r>
            <a:endParaRPr lang="en-US" b="1" dirty="0"/>
          </a:p>
          <a:p>
            <a:pPr algn="ctr"/>
            <a:r>
              <a:rPr lang="en-US" dirty="0" err="1"/>
              <a:t>JobContext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 rot="21212366">
            <a:off x="1578212" y="5663183"/>
            <a:ext cx="79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</a:t>
            </a:r>
          </a:p>
        </p:txBody>
      </p:sp>
      <p:cxnSp>
        <p:nvCxnSpPr>
          <p:cNvPr id="73" name="Straight Arrow Connector 72"/>
          <p:cNvCxnSpPr>
            <a:stCxn id="6" idx="2"/>
            <a:endCxn id="74" idx="0"/>
          </p:cNvCxnSpPr>
          <p:nvPr/>
        </p:nvCxnSpPr>
        <p:spPr>
          <a:xfrm>
            <a:off x="3705665" y="5546629"/>
            <a:ext cx="662411" cy="613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3535697" y="6160407"/>
            <a:ext cx="1664758" cy="59884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package</a:t>
            </a:r>
          </a:p>
          <a:p>
            <a:pPr algn="ctr"/>
            <a:r>
              <a:rPr lang="en-US" dirty="0" err="1"/>
              <a:t>fs.getFileStatus</a:t>
            </a:r>
            <a:endParaRPr lang="en-US" dirty="0"/>
          </a:p>
          <a:p>
            <a:pPr algn="ctr"/>
            <a:endParaRPr lang="en-US" dirty="0"/>
          </a:p>
        </p:txBody>
      </p:sp>
      <p:cxnSp>
        <p:nvCxnSpPr>
          <p:cNvPr id="81" name="Straight Arrow Connector 80"/>
          <p:cNvCxnSpPr>
            <a:stCxn id="6" idx="2"/>
            <a:endCxn id="82" idx="0"/>
          </p:cNvCxnSpPr>
          <p:nvPr/>
        </p:nvCxnSpPr>
        <p:spPr>
          <a:xfrm>
            <a:off x="3705665" y="5546629"/>
            <a:ext cx="5482006" cy="602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8350180" y="6149068"/>
            <a:ext cx="1674982" cy="7931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LocalizerResourceMapper.java</a:t>
            </a:r>
            <a:r>
              <a:rPr lang="en-US" dirty="0"/>
              <a:t>???</a:t>
            </a:r>
          </a:p>
        </p:txBody>
      </p:sp>
      <p:cxnSp>
        <p:nvCxnSpPr>
          <p:cNvPr id="89" name="Straight Arrow Connector 88"/>
          <p:cNvCxnSpPr>
            <a:stCxn id="6" idx="2"/>
            <a:endCxn id="90" idx="0"/>
          </p:cNvCxnSpPr>
          <p:nvPr/>
        </p:nvCxnSpPr>
        <p:spPr>
          <a:xfrm>
            <a:off x="3705665" y="5546629"/>
            <a:ext cx="11549088" cy="639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14143771" y="6185740"/>
            <a:ext cx="2221963" cy="590588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YarnClient.java</a:t>
            </a:r>
          </a:p>
          <a:p>
            <a:pPr algn="ctr"/>
            <a:r>
              <a:rPr lang="en-US" dirty="0" err="1"/>
              <a:t>submitApplication</a:t>
            </a:r>
            <a:endParaRPr lang="en-US" dirty="0"/>
          </a:p>
        </p:txBody>
      </p:sp>
      <p:cxnSp>
        <p:nvCxnSpPr>
          <p:cNvPr id="108" name="Straight Arrow Connector 107"/>
          <p:cNvCxnSpPr>
            <a:stCxn id="6" idx="2"/>
            <a:endCxn id="126" idx="0"/>
          </p:cNvCxnSpPr>
          <p:nvPr/>
        </p:nvCxnSpPr>
        <p:spPr>
          <a:xfrm>
            <a:off x="3705665" y="5546629"/>
            <a:ext cx="9480282" cy="639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ounded Rectangle 109"/>
          <p:cNvSpPr/>
          <p:nvPr/>
        </p:nvSpPr>
        <p:spPr>
          <a:xfrm>
            <a:off x="10044164" y="6149069"/>
            <a:ext cx="2193340" cy="78165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setupSecurityToken</a:t>
            </a:r>
            <a:endParaRPr lang="en-US" dirty="0"/>
          </a:p>
          <a:p>
            <a:pPr algn="ctr"/>
            <a:r>
              <a:rPr lang="en-US" dirty="0"/>
              <a:t>Interact with </a:t>
            </a:r>
            <a:r>
              <a:rPr lang="en-US" b="1" dirty="0" err="1"/>
              <a:t>Hadoop.security</a:t>
            </a:r>
            <a:r>
              <a:rPr lang="en-US" dirty="0"/>
              <a:t>???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12236281" y="6185740"/>
            <a:ext cx="1899332" cy="567102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ContainerLaunchContext.java???</a:t>
            </a:r>
            <a:endParaRPr lang="en-US" b="1" dirty="0"/>
          </a:p>
        </p:txBody>
      </p:sp>
      <p:sp>
        <p:nvSpPr>
          <p:cNvPr id="131" name="Rectangle 130"/>
          <p:cNvSpPr/>
          <p:nvPr/>
        </p:nvSpPr>
        <p:spPr>
          <a:xfrm>
            <a:off x="-2317252" y="6796475"/>
            <a:ext cx="2065255" cy="770638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YarnClientImpl.java</a:t>
            </a:r>
          </a:p>
          <a:p>
            <a:pPr algn="ctr"/>
            <a:r>
              <a:rPr lang="en-US" dirty="0" err="1"/>
              <a:t>createApplication</a:t>
            </a:r>
            <a:r>
              <a:rPr lang="en-US" dirty="0"/>
              <a:t>???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14135613" y="6785384"/>
            <a:ext cx="2230121" cy="770638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hlinkClick r:id="rId3" action="ppaction://hlinksldjump"/>
              </a:rPr>
              <a:t>YarnClientImpl.java</a:t>
            </a:r>
            <a:endParaRPr lang="en-US" b="1" dirty="0"/>
          </a:p>
        </p:txBody>
      </p:sp>
      <p:cxnSp>
        <p:nvCxnSpPr>
          <p:cNvPr id="13" name="Straight Arrow Connector 12"/>
          <p:cNvCxnSpPr>
            <a:stCxn id="68" idx="2"/>
            <a:endCxn id="14" idx="0"/>
          </p:cNvCxnSpPr>
          <p:nvPr/>
        </p:nvCxnSpPr>
        <p:spPr>
          <a:xfrm flipH="1">
            <a:off x="1538136" y="3380020"/>
            <a:ext cx="4895022" cy="342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59658" y="3722693"/>
            <a:ext cx="2756956" cy="5700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FileSystemImplConfig.java</a:t>
            </a:r>
          </a:p>
        </p:txBody>
      </p:sp>
      <p:cxnSp>
        <p:nvCxnSpPr>
          <p:cNvPr id="33" name="Straight Arrow Connector 32"/>
          <p:cNvCxnSpPr>
            <a:stCxn id="68" idx="2"/>
            <a:endCxn id="34" idx="0"/>
          </p:cNvCxnSpPr>
          <p:nvPr/>
        </p:nvCxnSpPr>
        <p:spPr>
          <a:xfrm flipH="1">
            <a:off x="4421076" y="3380020"/>
            <a:ext cx="2012082" cy="355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3275988" y="3735549"/>
            <a:ext cx="2290176" cy="59056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Convert </a:t>
            </a:r>
            <a:r>
              <a:rPr lang="en-US" dirty="0" err="1"/>
              <a:t>Samza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into Hadoop </a:t>
            </a:r>
            <a:r>
              <a:rPr lang="en-US" dirty="0" err="1"/>
              <a:t>config</a:t>
            </a:r>
            <a:endParaRPr lang="en-US" dirty="0"/>
          </a:p>
        </p:txBody>
      </p:sp>
      <p:cxnSp>
        <p:nvCxnSpPr>
          <p:cNvPr id="46" name="Straight Arrow Connector 45"/>
          <p:cNvCxnSpPr>
            <a:stCxn id="68" idx="2"/>
            <a:endCxn id="47" idx="0"/>
          </p:cNvCxnSpPr>
          <p:nvPr/>
        </p:nvCxnSpPr>
        <p:spPr>
          <a:xfrm>
            <a:off x="6433158" y="3380020"/>
            <a:ext cx="803704" cy="374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hlinkClick r:id="rId4" action="ppaction://hlinksldjump"/>
          </p:cNvPr>
          <p:cNvSpPr/>
          <p:nvPr/>
        </p:nvSpPr>
        <p:spPr>
          <a:xfrm>
            <a:off x="5863771" y="3754573"/>
            <a:ext cx="2746182" cy="58798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YarnJob.scala</a:t>
            </a:r>
            <a:endParaRPr lang="en-US" b="1" dirty="0"/>
          </a:p>
          <a:p>
            <a:pPr algn="ctr"/>
            <a:r>
              <a:rPr lang="en-US" dirty="0"/>
              <a:t>Start Application Manager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-199152" y="6795719"/>
            <a:ext cx="1959450" cy="4940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Store job’s meta data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786779" y="6170920"/>
            <a:ext cx="1738695" cy="608242"/>
          </a:xfrm>
          <a:prstGeom prst="rect">
            <a:avLst/>
          </a:prstGeom>
          <a:ln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Path.java</a:t>
            </a:r>
          </a:p>
          <a:p>
            <a:pPr algn="ctr"/>
            <a:r>
              <a:rPr lang="en-US" dirty="0" err="1"/>
              <a:t>getFileSystem</a:t>
            </a:r>
            <a:endParaRPr lang="en-US" dirty="0"/>
          </a:p>
        </p:txBody>
      </p:sp>
      <p:cxnSp>
        <p:nvCxnSpPr>
          <p:cNvPr id="67" name="Straight Arrow Connector 66"/>
          <p:cNvCxnSpPr>
            <a:stCxn id="6" idx="2"/>
            <a:endCxn id="65" idx="0"/>
          </p:cNvCxnSpPr>
          <p:nvPr/>
        </p:nvCxnSpPr>
        <p:spPr>
          <a:xfrm flipH="1">
            <a:off x="2656127" y="5546629"/>
            <a:ext cx="1049538" cy="624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" idx="2"/>
            <a:endCxn id="77" idx="0"/>
          </p:cNvCxnSpPr>
          <p:nvPr/>
        </p:nvCxnSpPr>
        <p:spPr>
          <a:xfrm>
            <a:off x="3705665" y="5546629"/>
            <a:ext cx="2272464" cy="613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5208612" y="6160407"/>
            <a:ext cx="1539033" cy="781795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Resource.java</a:t>
            </a:r>
          </a:p>
          <a:p>
            <a:pPr algn="ctr"/>
            <a:r>
              <a:rPr lang="en-US" dirty="0" err="1"/>
              <a:t>setMemory</a:t>
            </a:r>
            <a:endParaRPr lang="en-US" dirty="0"/>
          </a:p>
          <a:p>
            <a:pPr algn="ctr"/>
            <a:r>
              <a:rPr lang="en-US" dirty="0"/>
              <a:t>…???</a:t>
            </a:r>
          </a:p>
        </p:txBody>
      </p:sp>
      <p:cxnSp>
        <p:nvCxnSpPr>
          <p:cNvPr id="105" name="Elbow Connector 104"/>
          <p:cNvCxnSpPr>
            <a:stCxn id="99" idx="2"/>
            <a:endCxn id="6" idx="0"/>
          </p:cNvCxnSpPr>
          <p:nvPr/>
        </p:nvCxnSpPr>
        <p:spPr>
          <a:xfrm rot="5400000">
            <a:off x="5673449" y="1444244"/>
            <a:ext cx="1237786" cy="5173354"/>
          </a:xfrm>
          <a:prstGeom prst="bentConnector3">
            <a:avLst>
              <a:gd name="adj1" fmla="val 816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/>
          <p:cNvSpPr/>
          <p:nvPr/>
        </p:nvSpPr>
        <p:spPr>
          <a:xfrm>
            <a:off x="6747645" y="6153198"/>
            <a:ext cx="1583533" cy="582331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LocalResource.java</a:t>
            </a:r>
            <a:r>
              <a:rPr lang="en-US" dirty="0"/>
              <a:t>???</a:t>
            </a:r>
          </a:p>
        </p:txBody>
      </p:sp>
      <p:cxnSp>
        <p:nvCxnSpPr>
          <p:cNvPr id="129" name="Straight Arrow Connector 128"/>
          <p:cNvCxnSpPr>
            <a:stCxn id="6" idx="2"/>
            <a:endCxn id="119" idx="0"/>
          </p:cNvCxnSpPr>
          <p:nvPr/>
        </p:nvCxnSpPr>
        <p:spPr>
          <a:xfrm>
            <a:off x="3705665" y="5546629"/>
            <a:ext cx="3833747" cy="606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ounded Rectangle 129"/>
          <p:cNvSpPr/>
          <p:nvPr/>
        </p:nvSpPr>
        <p:spPr>
          <a:xfrm>
            <a:off x="8312571" y="6930722"/>
            <a:ext cx="1750200" cy="94219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Map used by Container Launch Context</a:t>
            </a:r>
          </a:p>
        </p:txBody>
      </p:sp>
      <p:sp>
        <p:nvSpPr>
          <p:cNvPr id="132" name="Rounded Rectangle 131"/>
          <p:cNvSpPr/>
          <p:nvPr/>
        </p:nvSpPr>
        <p:spPr>
          <a:xfrm>
            <a:off x="5200454" y="6942202"/>
            <a:ext cx="1555348" cy="735521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Resources on cluster</a:t>
            </a:r>
          </a:p>
        </p:txBody>
      </p:sp>
      <p:sp>
        <p:nvSpPr>
          <p:cNvPr id="133" name="Rounded Rectangle 132"/>
          <p:cNvSpPr/>
          <p:nvPr/>
        </p:nvSpPr>
        <p:spPr>
          <a:xfrm>
            <a:off x="6747646" y="6735529"/>
            <a:ext cx="1398410" cy="756462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Resouce</a:t>
            </a:r>
            <a:r>
              <a:rPr lang="en-US" dirty="0"/>
              <a:t> required by container</a:t>
            </a:r>
          </a:p>
        </p:txBody>
      </p:sp>
      <p:cxnSp>
        <p:nvCxnSpPr>
          <p:cNvPr id="135" name="Straight Arrow Connector 134"/>
          <p:cNvCxnSpPr>
            <a:stCxn id="6" idx="2"/>
            <a:endCxn id="110" idx="0"/>
          </p:cNvCxnSpPr>
          <p:nvPr/>
        </p:nvCxnSpPr>
        <p:spPr>
          <a:xfrm>
            <a:off x="3705665" y="5546629"/>
            <a:ext cx="7435169" cy="60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ounded Rectangle 142"/>
          <p:cNvSpPr/>
          <p:nvPr/>
        </p:nvSpPr>
        <p:spPr>
          <a:xfrm>
            <a:off x="12256505" y="6744122"/>
            <a:ext cx="1879107" cy="74787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Information for node manager.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7531" y="30919"/>
            <a:ext cx="3992947" cy="1325563"/>
          </a:xfrm>
        </p:spPr>
        <p:txBody>
          <a:bodyPr/>
          <a:lstStyle/>
          <a:p>
            <a:r>
              <a:rPr lang="en-US" dirty="0"/>
              <a:t>Run a job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-1396" y="-22927"/>
            <a:ext cx="36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414434141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985" y="-127244"/>
            <a:ext cx="10515600" cy="1325563"/>
          </a:xfrm>
        </p:spPr>
        <p:txBody>
          <a:bodyPr/>
          <a:lstStyle/>
          <a:p>
            <a:r>
              <a:rPr lang="en-US" altLang="zh-CN" dirty="0"/>
              <a:t>Run a job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24250" y="1599408"/>
            <a:ext cx="1289539" cy="3956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00451" y="1599408"/>
            <a:ext cx="1213338" cy="378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run-job.sh</a:t>
            </a:r>
            <a:endParaRPr lang="en-US" dirty="0"/>
          </a:p>
        </p:txBody>
      </p:sp>
      <p:cxnSp>
        <p:nvCxnSpPr>
          <p:cNvPr id="6" name="Straight Arrow Connector 5"/>
          <p:cNvCxnSpPr>
            <a:stCxn id="5" idx="3"/>
            <a:endCxn id="7" idx="1"/>
          </p:cNvCxnSpPr>
          <p:nvPr/>
        </p:nvCxnSpPr>
        <p:spPr>
          <a:xfrm>
            <a:off x="1913789" y="1788443"/>
            <a:ext cx="1434438" cy="7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348227" y="1553087"/>
            <a:ext cx="1345222" cy="4861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453734" y="1643574"/>
            <a:ext cx="123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JobRunner</a:t>
            </a:r>
            <a:endParaRPr lang="en-US" dirty="0"/>
          </a:p>
        </p:txBody>
      </p:sp>
      <p:cxnSp>
        <p:nvCxnSpPr>
          <p:cNvPr id="9" name="Straight Arrow Connector 8"/>
          <p:cNvCxnSpPr>
            <a:stCxn id="7" idx="3"/>
            <a:endCxn id="10" idx="1"/>
          </p:cNvCxnSpPr>
          <p:nvPr/>
        </p:nvCxnSpPr>
        <p:spPr>
          <a:xfrm flipV="1">
            <a:off x="4693449" y="1772945"/>
            <a:ext cx="1138326" cy="23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831775" y="1527313"/>
            <a:ext cx="1354012" cy="4912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074296" y="1587014"/>
            <a:ext cx="109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YarnJob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13" idx="2"/>
            <a:endCxn id="5" idx="0"/>
          </p:cNvCxnSpPr>
          <p:nvPr/>
        </p:nvCxnSpPr>
        <p:spPr>
          <a:xfrm>
            <a:off x="1307120" y="1433561"/>
            <a:ext cx="0" cy="165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5943" y="787230"/>
            <a:ext cx="1842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submit configuration file</a:t>
            </a:r>
          </a:p>
        </p:txBody>
      </p:sp>
      <p:cxnSp>
        <p:nvCxnSpPr>
          <p:cNvPr id="14" name="Straight Arrow Connector 13"/>
          <p:cNvCxnSpPr>
            <a:stCxn id="10" idx="3"/>
            <a:endCxn id="51" idx="1"/>
          </p:cNvCxnSpPr>
          <p:nvPr/>
        </p:nvCxnSpPr>
        <p:spPr>
          <a:xfrm>
            <a:off x="7185787" y="1772945"/>
            <a:ext cx="8649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0089174" y="1513744"/>
            <a:ext cx="1380392" cy="4912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265019" y="1596192"/>
            <a:ext cx="1204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run-jc.sh</a:t>
            </a:r>
          </a:p>
        </p:txBody>
      </p:sp>
      <p:cxnSp>
        <p:nvCxnSpPr>
          <p:cNvPr id="17" name="Straight Arrow Connector 16"/>
          <p:cNvCxnSpPr>
            <a:stCxn id="15" idx="2"/>
            <a:endCxn id="18" idx="0"/>
          </p:cNvCxnSpPr>
          <p:nvPr/>
        </p:nvCxnSpPr>
        <p:spPr>
          <a:xfrm>
            <a:off x="10779370" y="2005008"/>
            <a:ext cx="0" cy="1641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9782176" y="3646723"/>
            <a:ext cx="1994388" cy="8563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9912595" y="3772967"/>
            <a:ext cx="1723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Cluster</a:t>
            </a:r>
            <a:r>
              <a:rPr lang="en-US" altLang="zh-CN" dirty="0" err="1"/>
              <a:t>BasedJobCoordinator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0085507" y="4478160"/>
            <a:ext cx="1635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not normal </a:t>
            </a:r>
            <a:r>
              <a:rPr lang="en-US" dirty="0" err="1"/>
              <a:t>JobCoordinator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18" idx="1"/>
            <a:endCxn id="22" idx="3"/>
          </p:cNvCxnSpPr>
          <p:nvPr/>
        </p:nvCxnSpPr>
        <p:spPr>
          <a:xfrm flipH="1">
            <a:off x="8950381" y="4074921"/>
            <a:ext cx="831795" cy="22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7110586" y="3639824"/>
            <a:ext cx="1839795" cy="9148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110587" y="3782077"/>
            <a:ext cx="1981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ContainerProcessManager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059303" y="2975216"/>
            <a:ext cx="2083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Request containers, handle failures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352354" y="1724944"/>
            <a:ext cx="83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937023" y="1724944"/>
            <a:ext cx="826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947564" y="1938844"/>
            <a:ext cx="1893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 </a:t>
            </a:r>
            <a:r>
              <a:rPr lang="en-US" dirty="0" err="1"/>
              <a:t>cmds</a:t>
            </a:r>
            <a:r>
              <a:rPr lang="en-US" dirty="0"/>
              <a:t> as a parameter</a:t>
            </a:r>
          </a:p>
        </p:txBody>
      </p:sp>
      <p:cxnSp>
        <p:nvCxnSpPr>
          <p:cNvPr id="28" name="Straight Arrow Connector 27"/>
          <p:cNvCxnSpPr>
            <a:stCxn id="23" idx="1"/>
            <a:endCxn id="35" idx="3"/>
          </p:cNvCxnSpPr>
          <p:nvPr/>
        </p:nvCxnSpPr>
        <p:spPr>
          <a:xfrm flipH="1" flipV="1">
            <a:off x="6158721" y="4095191"/>
            <a:ext cx="951866" cy="10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28815" y="3633116"/>
            <a:ext cx="1839795" cy="9148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0418885" y="2168955"/>
            <a:ext cx="360485" cy="370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0441526" y="2733932"/>
            <a:ext cx="461665" cy="46434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call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964853" y="3991032"/>
            <a:ext cx="1283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34322" y="3759360"/>
            <a:ext cx="1628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YarnClusterResourceManager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369465" y="2508225"/>
            <a:ext cx="2149741" cy="1236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requests for physical resources,</a:t>
            </a:r>
          </a:p>
          <a:p>
            <a:r>
              <a:rPr lang="en-US" dirty="0"/>
              <a:t>run a container on resources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318926" y="3637777"/>
            <a:ext cx="1839795" cy="9148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527389" y="3772026"/>
            <a:ext cx="1162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ContainerAllocator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2368049" y="3777768"/>
            <a:ext cx="1950876" cy="43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13123" y="2976843"/>
            <a:ext cx="2417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Translate requests for Yarn Resource Manager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6130629" y="4035214"/>
            <a:ext cx="885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92913" y="3434444"/>
            <a:ext cx="90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request</a:t>
            </a:r>
          </a:p>
        </p:txBody>
      </p:sp>
      <p:cxnSp>
        <p:nvCxnSpPr>
          <p:cNvPr id="41" name="Straight Arrow Connector 40"/>
          <p:cNvCxnSpPr>
            <a:stCxn id="29" idx="2"/>
            <a:endCxn id="43" idx="0"/>
          </p:cNvCxnSpPr>
          <p:nvPr/>
        </p:nvCxnSpPr>
        <p:spPr>
          <a:xfrm>
            <a:off x="1448713" y="4547944"/>
            <a:ext cx="1016641" cy="131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 rot="3055379">
            <a:off x="877584" y="4932271"/>
            <a:ext cx="1553837" cy="651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launchStreamProcessor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1143511" y="5859738"/>
            <a:ext cx="2643686" cy="6645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309655" y="6007361"/>
            <a:ext cx="231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YarnContainerRunner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731432" y="4172608"/>
            <a:ext cx="1217511" cy="5510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commandBuilder</a:t>
            </a:r>
            <a:endParaRPr lang="en-US" dirty="0"/>
          </a:p>
        </p:txBody>
      </p:sp>
      <p:cxnSp>
        <p:nvCxnSpPr>
          <p:cNvPr id="46" name="Straight Arrow Connector 45"/>
          <p:cNvCxnSpPr/>
          <p:nvPr/>
        </p:nvCxnSpPr>
        <p:spPr>
          <a:xfrm flipH="1" flipV="1">
            <a:off x="2368609" y="4179718"/>
            <a:ext cx="1950316" cy="4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 rot="3102295">
            <a:off x="1753622" y="4852514"/>
            <a:ext cx="1226377" cy="555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commandBuilder</a:t>
            </a:r>
            <a:endParaRPr lang="en-US" dirty="0"/>
          </a:p>
        </p:txBody>
      </p:sp>
      <p:cxnSp>
        <p:nvCxnSpPr>
          <p:cNvPr id="48" name="Straight Arrow Connector 47"/>
          <p:cNvCxnSpPr>
            <a:stCxn id="43" idx="3"/>
            <a:endCxn id="49" idx="1"/>
          </p:cNvCxnSpPr>
          <p:nvPr/>
        </p:nvCxnSpPr>
        <p:spPr>
          <a:xfrm>
            <a:off x="3787197" y="6192027"/>
            <a:ext cx="13995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5186786" y="5821530"/>
            <a:ext cx="2285917" cy="740994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295526" y="6007361"/>
            <a:ext cx="2290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YARN Node Manager</a:t>
            </a:r>
          </a:p>
        </p:txBody>
      </p:sp>
      <p:sp>
        <p:nvSpPr>
          <p:cNvPr id="51" name="Rectangle 50"/>
          <p:cNvSpPr/>
          <p:nvPr/>
        </p:nvSpPr>
        <p:spPr>
          <a:xfrm>
            <a:off x="8050768" y="1547055"/>
            <a:ext cx="1490083" cy="4517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8131444" y="1588279"/>
            <a:ext cx="1419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ClientHelper</a:t>
            </a:r>
          </a:p>
        </p:txBody>
      </p:sp>
      <p:cxnSp>
        <p:nvCxnSpPr>
          <p:cNvPr id="53" name="Straight Arrow Connector 52"/>
          <p:cNvCxnSpPr>
            <a:stCxn id="52" idx="3"/>
            <a:endCxn id="15" idx="1"/>
          </p:cNvCxnSpPr>
          <p:nvPr/>
        </p:nvCxnSpPr>
        <p:spPr>
          <a:xfrm flipV="1">
            <a:off x="9550968" y="1759376"/>
            <a:ext cx="538206" cy="13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782663" y="757535"/>
            <a:ext cx="2117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Wrap everything and submit to YARN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9331375" y="1958051"/>
            <a:ext cx="1102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submit in context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964644" y="4791808"/>
            <a:ext cx="2222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tell which and how to run the </a:t>
            </a:r>
            <a:r>
              <a:rPr lang="en-US" dirty="0" err="1"/>
              <a:t>samza</a:t>
            </a:r>
            <a:r>
              <a:rPr lang="en-US" dirty="0"/>
              <a:t> container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-1396" y="-22927"/>
            <a:ext cx="36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359560031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37473" y="1259794"/>
            <a:ext cx="2032000" cy="63862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YarnClientImpl.java</a:t>
            </a:r>
          </a:p>
          <a:p>
            <a:pPr algn="ctr"/>
            <a:r>
              <a:rPr lang="en-US" dirty="0" err="1"/>
              <a:t>submitApplication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273131" y="617956"/>
            <a:ext cx="1960684" cy="641838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YarnClient.java</a:t>
            </a:r>
          </a:p>
          <a:p>
            <a:pPr algn="ctr"/>
            <a:r>
              <a:rPr lang="en-US" dirty="0" err="1"/>
              <a:t>submitApplication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87756"/>
            <a:ext cx="3541486" cy="1325563"/>
          </a:xfrm>
        </p:spPr>
        <p:txBody>
          <a:bodyPr/>
          <a:lstStyle/>
          <a:p>
            <a:r>
              <a:rPr lang="en-US" dirty="0"/>
              <a:t>YarnClient.java</a:t>
            </a:r>
          </a:p>
        </p:txBody>
      </p:sp>
      <p:cxnSp>
        <p:nvCxnSpPr>
          <p:cNvPr id="7" name="Straight Arrow Connector 6"/>
          <p:cNvCxnSpPr>
            <a:stCxn id="2" idx="2"/>
            <a:endCxn id="8" idx="0"/>
          </p:cNvCxnSpPr>
          <p:nvPr/>
        </p:nvCxnSpPr>
        <p:spPr>
          <a:xfrm flipH="1">
            <a:off x="1783444" y="1898422"/>
            <a:ext cx="3470029" cy="412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00101" y="2311400"/>
            <a:ext cx="1966686" cy="800100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SubmitApplicationRequest.java???</a:t>
            </a:r>
          </a:p>
        </p:txBody>
      </p:sp>
      <p:cxnSp>
        <p:nvCxnSpPr>
          <p:cNvPr id="11" name="Straight Arrow Connector 10"/>
          <p:cNvCxnSpPr>
            <a:stCxn id="2" idx="2"/>
            <a:endCxn id="12" idx="0"/>
          </p:cNvCxnSpPr>
          <p:nvPr/>
        </p:nvCxnSpPr>
        <p:spPr>
          <a:xfrm flipH="1">
            <a:off x="4415623" y="1898422"/>
            <a:ext cx="837850" cy="412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2882900" y="2311400"/>
            <a:ext cx="3065445" cy="80010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err="1"/>
              <a:t>addTimelineDelegationToken</a:t>
            </a:r>
            <a:endParaRPr lang="en-US" i="1" dirty="0"/>
          </a:p>
          <a:p>
            <a:pPr algn="ctr"/>
            <a:r>
              <a:rPr lang="en-US" dirty="0"/>
              <a:t>When security enabled</a:t>
            </a:r>
          </a:p>
        </p:txBody>
      </p:sp>
      <p:cxnSp>
        <p:nvCxnSpPr>
          <p:cNvPr id="17" name="Straight Arrow Connector 16"/>
          <p:cNvCxnSpPr>
            <a:stCxn id="2" idx="2"/>
            <a:endCxn id="18" idx="0"/>
          </p:cNvCxnSpPr>
          <p:nvPr/>
        </p:nvCxnSpPr>
        <p:spPr>
          <a:xfrm>
            <a:off x="5253473" y="1898422"/>
            <a:ext cx="1918050" cy="412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138845" y="2311400"/>
            <a:ext cx="2065355" cy="800100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ApplicationClientProtocol.java???</a:t>
            </a:r>
          </a:p>
          <a:p>
            <a:pPr algn="ctr"/>
            <a:r>
              <a:rPr lang="en-US" dirty="0" err="1"/>
              <a:t>submitApplication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6120860" y="3111500"/>
            <a:ext cx="2160886" cy="127000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Protocol between clients and </a:t>
            </a:r>
            <a:r>
              <a:rPr lang="en-US" dirty="0" err="1"/>
              <a:t>ResourceManager</a:t>
            </a:r>
            <a:endParaRPr lang="en-US" dirty="0"/>
          </a:p>
          <a:p>
            <a:pPr algn="ctr"/>
            <a:r>
              <a:rPr lang="en-US" dirty="0" err="1"/>
              <a:t>ResourceManager</a:t>
            </a:r>
            <a:r>
              <a:rPr lang="en-US" dirty="0"/>
              <a:t> reflect immediately. </a:t>
            </a:r>
          </a:p>
        </p:txBody>
      </p:sp>
      <p:cxnSp>
        <p:nvCxnSpPr>
          <p:cNvPr id="28" name="Straight Arrow Connector 27"/>
          <p:cNvCxnSpPr>
            <a:stCxn id="2" idx="2"/>
            <a:endCxn id="29" idx="0"/>
          </p:cNvCxnSpPr>
          <p:nvPr/>
        </p:nvCxnSpPr>
        <p:spPr>
          <a:xfrm>
            <a:off x="5253473" y="1898422"/>
            <a:ext cx="4400201" cy="412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8580524" y="2311400"/>
            <a:ext cx="2146300" cy="80010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YarnApplicationState.java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10962643" y="2311400"/>
            <a:ext cx="2265276" cy="127000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ResourceManager</a:t>
            </a:r>
            <a:r>
              <a:rPr lang="en-US" dirty="0"/>
              <a:t> fails before save applications’ state, clients need to re-submit.</a:t>
            </a:r>
          </a:p>
        </p:txBody>
      </p:sp>
      <p:cxnSp>
        <p:nvCxnSpPr>
          <p:cNvPr id="34" name="Straight Arrow Connector 33"/>
          <p:cNvCxnSpPr>
            <a:stCxn id="2" idx="2"/>
          </p:cNvCxnSpPr>
          <p:nvPr/>
        </p:nvCxnSpPr>
        <p:spPr>
          <a:xfrm>
            <a:off x="5253473" y="1898422"/>
            <a:ext cx="6841808" cy="412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6120860" y="4381500"/>
            <a:ext cx="2083340" cy="80010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Proto\ApplicationClientProtocol.java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6028925" y="5181600"/>
            <a:ext cx="2344755" cy="85090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rpc</a:t>
            </a:r>
            <a:r>
              <a:rPr lang="en-US" dirty="0"/>
              <a:t> </a:t>
            </a:r>
            <a:r>
              <a:rPr lang="en-US" dirty="0" err="1"/>
              <a:t>submitApplication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-1396" y="-22927"/>
            <a:ext cx="36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1434236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513319" y="4268347"/>
            <a:ext cx="3183776" cy="179554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513319" y="659986"/>
            <a:ext cx="3183776" cy="154988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13319" y="2303958"/>
            <a:ext cx="3183776" cy="179554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95" y="82492"/>
            <a:ext cx="10515600" cy="1325563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495" y="1193858"/>
            <a:ext cx="6294120" cy="4351338"/>
          </a:xfrm>
        </p:spPr>
        <p:txBody>
          <a:bodyPr/>
          <a:lstStyle/>
          <a:p>
            <a:r>
              <a:rPr lang="en-US" dirty="0" err="1"/>
              <a:t>Samza</a:t>
            </a:r>
            <a:r>
              <a:rPr lang="en-US" dirty="0"/>
              <a:t> is made up of three parts:</a:t>
            </a:r>
          </a:p>
          <a:p>
            <a:pPr marL="0" indent="0">
              <a:buNone/>
            </a:pPr>
            <a:r>
              <a:rPr lang="en-US" sz="2000" dirty="0"/>
              <a:t>Streaming layer: messages delivery</a:t>
            </a:r>
          </a:p>
          <a:p>
            <a:pPr marL="0" indent="0">
              <a:buNone/>
            </a:pPr>
            <a:r>
              <a:rPr lang="en-US" sz="2000" dirty="0"/>
              <a:t>Execution layer: </a:t>
            </a:r>
            <a:r>
              <a:rPr lang="en-US" altLang="zh-CN" sz="2000" dirty="0"/>
              <a:t>cluster computing resources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Processing layer: providing stream processing API  to users</a:t>
            </a:r>
          </a:p>
          <a:p>
            <a:endParaRPr lang="en-US" dirty="0"/>
          </a:p>
          <a:p>
            <a:r>
              <a:rPr lang="en-US" dirty="0"/>
              <a:t>Usually we have:</a:t>
            </a:r>
          </a:p>
          <a:p>
            <a:pPr marL="0" indent="0">
              <a:buNone/>
            </a:pPr>
            <a:r>
              <a:rPr lang="en-US" sz="2000" dirty="0"/>
              <a:t>Kafka for streaming layer</a:t>
            </a:r>
          </a:p>
          <a:p>
            <a:pPr marL="0" indent="0">
              <a:buNone/>
            </a:pPr>
            <a:r>
              <a:rPr lang="en-US" sz="2000" dirty="0"/>
              <a:t>YARN for execution layer</a:t>
            </a:r>
          </a:p>
          <a:p>
            <a:pPr marL="0" indent="0">
              <a:buNone/>
            </a:pPr>
            <a:r>
              <a:rPr lang="en-US" sz="2000" dirty="0" err="1"/>
              <a:t>Samza</a:t>
            </a:r>
            <a:r>
              <a:rPr lang="en-US" sz="2000" dirty="0"/>
              <a:t> API for processing layer</a:t>
            </a:r>
          </a:p>
        </p:txBody>
      </p:sp>
      <p:sp>
        <p:nvSpPr>
          <p:cNvPr id="4" name="Rectangle 3"/>
          <p:cNvSpPr/>
          <p:nvPr/>
        </p:nvSpPr>
        <p:spPr>
          <a:xfrm>
            <a:off x="8474132" y="3031653"/>
            <a:ext cx="1238597" cy="6816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502534" y="3167383"/>
            <a:ext cx="1338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Samza</a:t>
            </a:r>
            <a:r>
              <a:rPr lang="en-US" altLang="zh-CN" dirty="0"/>
              <a:t> API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62948" y="5160137"/>
            <a:ext cx="1238597" cy="60102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661562" y="1359626"/>
            <a:ext cx="1239983" cy="60102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970521" y="5303962"/>
            <a:ext cx="781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YARN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03325" y="1475473"/>
            <a:ext cx="781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Kafka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412480" y="2428498"/>
            <a:ext cx="1920240" cy="366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474132" y="705229"/>
            <a:ext cx="1726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74132" y="4328636"/>
            <a:ext cx="1726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Execution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096893" y="5159172"/>
            <a:ext cx="1238597" cy="601026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330343" y="5302997"/>
            <a:ext cx="855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Mesos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9093430" y="1363936"/>
            <a:ext cx="1238597" cy="601026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9218816" y="1507761"/>
            <a:ext cx="963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(Others)</a:t>
            </a:r>
          </a:p>
        </p:txBody>
      </p:sp>
    </p:spTree>
    <p:extLst>
      <p:ext uri="{BB962C8B-B14F-4D97-AF65-F5344CB8AC3E}">
        <p14:creationId xmlns:p14="http://schemas.microsoft.com/office/powerpoint/2010/main" val="36988417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 a task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1690687"/>
            <a:ext cx="7313023" cy="45664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95251" y="2325190"/>
            <a:ext cx="1946365" cy="5486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282042" y="1775226"/>
            <a:ext cx="2661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Job Properties 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80160" y="2401780"/>
            <a:ext cx="177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 factory class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58392" y="2321429"/>
            <a:ext cx="1946365" cy="5486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Job name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721533" y="2321429"/>
            <a:ext cx="1946365" cy="5486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806442" y="2398019"/>
            <a:ext cx="177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package path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195251" y="3234012"/>
            <a:ext cx="1946365" cy="5486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365068" y="3323666"/>
            <a:ext cx="177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 class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8151223" y="3508332"/>
            <a:ext cx="1123406" cy="237970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274629" y="2582685"/>
            <a:ext cx="2325188" cy="21068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PropertyConfigFactory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458392" y="3234012"/>
            <a:ext cx="1946365" cy="5486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628209" y="3323666"/>
            <a:ext cx="177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 inputs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721533" y="3234012"/>
            <a:ext cx="1946365" cy="5486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TextBox 15"/>
          <p:cNvSpPr txBox="1"/>
          <p:nvPr/>
        </p:nvSpPr>
        <p:spPr>
          <a:xfrm>
            <a:off x="5891350" y="3323666"/>
            <a:ext cx="177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Serializers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195251" y="4151140"/>
            <a:ext cx="1946365" cy="5486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TextBox 15"/>
          <p:cNvSpPr txBox="1"/>
          <p:nvPr/>
        </p:nvSpPr>
        <p:spPr>
          <a:xfrm>
            <a:off x="1365068" y="4230580"/>
            <a:ext cx="177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Job Coordinator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311433" y="3872306"/>
            <a:ext cx="4551794" cy="105239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458393" y="4146595"/>
            <a:ext cx="1727562" cy="5486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Factory</a:t>
            </a:r>
          </a:p>
        </p:txBody>
      </p:sp>
      <p:sp>
        <p:nvSpPr>
          <p:cNvPr id="30" name="TextBox 15"/>
          <p:cNvSpPr txBox="1"/>
          <p:nvPr/>
        </p:nvSpPr>
        <p:spPr>
          <a:xfrm>
            <a:off x="4606292" y="3793808"/>
            <a:ext cx="177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Kafka’s property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275194" y="4185024"/>
            <a:ext cx="1518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323116" y="4140926"/>
            <a:ext cx="1727562" cy="5486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Servers address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99921" y="5319370"/>
            <a:ext cx="6863306" cy="76798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097530" y="5355238"/>
            <a:ext cx="2449287" cy="380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system’s property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099717" y="5009999"/>
            <a:ext cx="615553" cy="2453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-1396" y="-22927"/>
            <a:ext cx="36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324544224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Factory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Factory implement both consumer and producer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Container use Consumer to read message and pass them to </a:t>
            </a:r>
            <a:r>
              <a:rPr lang="en-US" altLang="zh-CN" sz="2400" dirty="0" err="1"/>
              <a:t>StreamTask</a:t>
            </a:r>
            <a:endParaRPr lang="en-US" altLang="zh-CN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Producer </a:t>
            </a:r>
            <a:r>
              <a:rPr lang="en-US" altLang="zh-CN" sz="2400" dirty="0"/>
              <a:t>writes messages from </a:t>
            </a:r>
            <a:r>
              <a:rPr lang="en-US" altLang="zh-CN" sz="2400" dirty="0" err="1"/>
              <a:t>StreamTask</a:t>
            </a:r>
            <a:r>
              <a:rPr lang="en-US" altLang="zh-CN" sz="2400" dirty="0"/>
              <a:t> to outside systems</a:t>
            </a:r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06" y="2229513"/>
            <a:ext cx="10136337" cy="10602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406" y="5091113"/>
            <a:ext cx="7343775" cy="1085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406" y="4269490"/>
            <a:ext cx="10075140" cy="2371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406" y="3905862"/>
            <a:ext cx="6657975" cy="2190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-1396" y="-22927"/>
            <a:ext cx="36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333873322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ProcessJob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18846" y="2726408"/>
            <a:ext cx="3982916" cy="26984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24354" y="2848707"/>
            <a:ext cx="2839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ProcessJobFactory</a:t>
            </a:r>
            <a:endParaRPr lang="en-US" dirty="0"/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90446" y="3798278"/>
            <a:ext cx="2031023" cy="5975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756389" y="3890964"/>
            <a:ext cx="1965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JobModelManager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690445" y="4581436"/>
            <a:ext cx="2031023" cy="5975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844312" y="4611565"/>
            <a:ext cx="1613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JobCoordinator</a:t>
            </a:r>
            <a:r>
              <a:rPr lang="en-US" dirty="0"/>
              <a:t>???</a:t>
            </a:r>
          </a:p>
        </p:txBody>
      </p:sp>
      <p:cxnSp>
        <p:nvCxnSpPr>
          <p:cNvPr id="14" name="Straight Arrow Connector 13"/>
          <p:cNvCxnSpPr>
            <a:stCxn id="4" idx="3"/>
          </p:cNvCxnSpPr>
          <p:nvPr/>
        </p:nvCxnSpPr>
        <p:spPr>
          <a:xfrm flipV="1">
            <a:off x="5301762" y="4075630"/>
            <a:ext cx="69459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952392" y="3015762"/>
            <a:ext cx="2523393" cy="20222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093067" y="3171872"/>
            <a:ext cx="1573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ProcessJob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-1396" y="-22927"/>
            <a:ext cx="36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14387395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854" y="0"/>
            <a:ext cx="10515600" cy="1325563"/>
          </a:xfrm>
        </p:spPr>
        <p:txBody>
          <a:bodyPr/>
          <a:lstStyle/>
          <a:p>
            <a:r>
              <a:rPr lang="en-US" altLang="zh-CN" dirty="0"/>
              <a:t>Run-app.sh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6" y="943341"/>
            <a:ext cx="5819775" cy="2762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746" y="1219566"/>
            <a:ext cx="10914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./run-app.sh </a:t>
            </a:r>
            <a:r>
              <a:rPr lang="en-US" dirty="0" err="1"/>
              <a:t>wikipedia.application.WikipediaApplication</a:t>
            </a:r>
            <a:r>
              <a:rPr lang="en-US" dirty="0"/>
              <a:t> --</a:t>
            </a:r>
            <a:r>
              <a:rPr lang="en-US" dirty="0" err="1"/>
              <a:t>config</a:t>
            </a:r>
            <a:r>
              <a:rPr lang="en-US" dirty="0"/>
              <a:t>-factory=</a:t>
            </a:r>
            <a:r>
              <a:rPr lang="en-US" dirty="0" err="1"/>
              <a:t>org.apache.samza.config.factories.PropertiesConfigFactory</a:t>
            </a:r>
            <a:r>
              <a:rPr lang="en-US" dirty="0"/>
              <a:t> --</a:t>
            </a:r>
            <a:r>
              <a:rPr lang="en-US" dirty="0" err="1"/>
              <a:t>config</a:t>
            </a:r>
            <a:r>
              <a:rPr lang="en-US" dirty="0"/>
              <a:t>-path=</a:t>
            </a:r>
            <a:r>
              <a:rPr lang="en-US" dirty="0" err="1"/>
              <a:t>wikipediaApplication.properties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0854" y="1978269"/>
            <a:ext cx="57377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latin typeface="+mj-lt"/>
              </a:rPr>
              <a:t>ApplicationRunnerMain</a:t>
            </a:r>
            <a:endParaRPr lang="en-US" sz="4400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54" y="4305779"/>
            <a:ext cx="6819900" cy="11334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746" y="2672862"/>
            <a:ext cx="4460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Read configuration from </a:t>
            </a:r>
            <a:r>
              <a:rPr lang="en-US" altLang="zh-CN" dirty="0" err="1"/>
              <a:t>commandline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46" y="3028679"/>
            <a:ext cx="808672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460" y="5468091"/>
            <a:ext cx="2457450" cy="533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43" y="3515204"/>
            <a:ext cx="5305425" cy="7905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t="29988" b="20309"/>
          <a:stretch/>
        </p:blipFill>
        <p:spPr>
          <a:xfrm>
            <a:off x="-125290" y="3370348"/>
            <a:ext cx="5486400" cy="12309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757745" y="4428954"/>
            <a:ext cx="3622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Generate the instance of </a:t>
            </a:r>
            <a:r>
              <a:rPr lang="en-US" altLang="zh-CN" dirty="0" err="1"/>
              <a:t>StreamAppplication</a:t>
            </a:r>
            <a:r>
              <a:rPr lang="en-US" altLang="zh-CN" dirty="0"/>
              <a:t> class, ‘wikipediaApplication.java’ for example 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2" idx="1"/>
            <a:endCxn id="6" idx="3"/>
          </p:cNvCxnSpPr>
          <p:nvPr/>
        </p:nvCxnSpPr>
        <p:spPr>
          <a:xfrm flipH="1" flipV="1">
            <a:off x="6910754" y="4872517"/>
            <a:ext cx="846991" cy="156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1396" y="-22927"/>
            <a:ext cx="36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346508632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531" y="101356"/>
            <a:ext cx="10515600" cy="1325563"/>
          </a:xfrm>
        </p:spPr>
        <p:txBody>
          <a:bodyPr/>
          <a:lstStyle/>
          <a:p>
            <a:r>
              <a:rPr lang="en-US" dirty="0" err="1"/>
              <a:t>ApplicationRunner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58" y="2285024"/>
            <a:ext cx="7248525" cy="21526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0" y="2035786"/>
            <a:ext cx="7019925" cy="3143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33845" y="3744247"/>
            <a:ext cx="487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Here</a:t>
            </a:r>
            <a:r>
              <a:rPr lang="en-US" dirty="0"/>
              <a:t> we use </a:t>
            </a:r>
            <a:r>
              <a:rPr lang="en-US" dirty="0" err="1"/>
              <a:t>RemoteApplicationRunner</a:t>
            </a:r>
            <a:r>
              <a:rPr lang="en-US" dirty="0"/>
              <a:t> class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1396" y="-22927"/>
            <a:ext cx="36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3463953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15" y="265371"/>
            <a:ext cx="10515600" cy="1325563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92142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</a:t>
            </a:r>
            <a:r>
              <a:rPr lang="en-US" dirty="0" err="1"/>
              <a:t>Samza</a:t>
            </a:r>
            <a:r>
              <a:rPr lang="en-US" dirty="0"/>
              <a:t> and YARN integrated:</a:t>
            </a:r>
          </a:p>
          <a:p>
            <a:pPr marL="0" indent="0">
              <a:buNone/>
            </a:pPr>
            <a:r>
              <a:rPr lang="en-US" sz="2000" dirty="0" err="1"/>
              <a:t>Samza</a:t>
            </a:r>
            <a:r>
              <a:rPr lang="en-US" sz="2000" dirty="0"/>
              <a:t> prepared a YARN </a:t>
            </a:r>
            <a:r>
              <a:rPr lang="en-US" sz="2000" dirty="0" err="1"/>
              <a:t>ApplicationMaster</a:t>
            </a:r>
            <a:r>
              <a:rPr lang="en-US" sz="2000" dirty="0"/>
              <a:t>(AM) and a YARN </a:t>
            </a:r>
            <a:r>
              <a:rPr lang="en-US" sz="2000" dirty="0" err="1"/>
              <a:t>JobRunner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/>
              <a:t>When </a:t>
            </a:r>
            <a:r>
              <a:rPr lang="en-US" sz="2000" dirty="0" err="1"/>
              <a:t>Samza</a:t>
            </a:r>
            <a:r>
              <a:rPr lang="en-US" sz="2000" dirty="0"/>
              <a:t> wants to start a new application(or job), it talks to YARN </a:t>
            </a:r>
            <a:r>
              <a:rPr lang="en-US" sz="2000" dirty="0" err="1"/>
              <a:t>ResourceManager</a:t>
            </a:r>
            <a:r>
              <a:rPr lang="en-US" sz="2000" dirty="0"/>
              <a:t>(RM). </a:t>
            </a:r>
          </a:p>
          <a:p>
            <a:pPr marL="0" indent="0">
              <a:buNone/>
            </a:pPr>
            <a:r>
              <a:rPr lang="en-US" sz="2000" dirty="0"/>
              <a:t>RM will talks to a YARN </a:t>
            </a:r>
            <a:r>
              <a:rPr lang="en-US" sz="2000" dirty="0" err="1"/>
              <a:t>NodeManager</a:t>
            </a:r>
            <a:r>
              <a:rPr lang="en-US" sz="2000" dirty="0"/>
              <a:t>(NM) to allocate space (one container) for </a:t>
            </a:r>
            <a:r>
              <a:rPr lang="en-US" sz="2000" dirty="0" err="1"/>
              <a:t>Samza</a:t>
            </a:r>
            <a:r>
              <a:rPr lang="en-US" sz="2000" dirty="0"/>
              <a:t> AM on the cluster.</a:t>
            </a:r>
          </a:p>
          <a:p>
            <a:pPr marL="0" indent="0">
              <a:buNone/>
            </a:pPr>
            <a:r>
              <a:rPr lang="en-US" sz="2000" dirty="0"/>
              <a:t>After allocating, NM starts the AM. The AM then asks RM for one or more YARN containers to run </a:t>
            </a:r>
            <a:r>
              <a:rPr lang="en-US" sz="2000" dirty="0" err="1"/>
              <a:t>SamzaContainers</a:t>
            </a:r>
            <a:r>
              <a:rPr lang="en-US" sz="2000" dirty="0"/>
              <a:t>. </a:t>
            </a:r>
          </a:p>
          <a:p>
            <a:pPr marL="0" indent="0">
              <a:buNone/>
            </a:pPr>
            <a:r>
              <a:rPr lang="en-US" sz="2000" dirty="0"/>
              <a:t>RM works with NMs to allocate required containers. NMs then start the </a:t>
            </a:r>
            <a:r>
              <a:rPr lang="en-US" sz="2000" dirty="0" err="1"/>
              <a:t>SamzaContainers</a:t>
            </a:r>
            <a:r>
              <a:rPr lang="en-US" sz="2000" dirty="0"/>
              <a:t>. </a:t>
            </a:r>
          </a:p>
          <a:p>
            <a:pPr marL="0" indent="0">
              <a:buNone/>
            </a:pPr>
            <a:r>
              <a:rPr lang="en-US" sz="2000" dirty="0"/>
              <a:t>The </a:t>
            </a:r>
            <a:r>
              <a:rPr lang="en-US" sz="2000" dirty="0" err="1"/>
              <a:t>JobRunner</a:t>
            </a:r>
            <a:r>
              <a:rPr lang="en-US" sz="2000" dirty="0"/>
              <a:t> will run application’s processing code in those containers.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55435" y="5255280"/>
            <a:ext cx="2497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 colors indicate different host machine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981" y="2080780"/>
            <a:ext cx="234315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29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" y="56760"/>
            <a:ext cx="10515600" cy="1325563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714" y="1915319"/>
            <a:ext cx="6467475" cy="41719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99563" y="6176963"/>
            <a:ext cx="466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http://samza.apache.org/startup/preview/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64623" y="1699875"/>
            <a:ext cx="5230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high-level API (Since 0.13.0) provides the libraries for user to define their applications’ logic. Users implement applications’ logic in StreamApplication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4623" y="2792535"/>
            <a:ext cx="56956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Samza</a:t>
            </a:r>
            <a:r>
              <a:rPr lang="en-US" dirty="0"/>
              <a:t> use </a:t>
            </a:r>
            <a:r>
              <a:rPr lang="en-US" dirty="0" err="1"/>
              <a:t>ApplicationRunner</a:t>
            </a:r>
            <a:r>
              <a:rPr lang="en-US" dirty="0"/>
              <a:t> to run a StreamApplication:</a:t>
            </a:r>
          </a:p>
          <a:p>
            <a:r>
              <a:rPr lang="en-US" sz="1600" dirty="0"/>
              <a:t>Remote Runner for running on the cluster (Cluster mode)</a:t>
            </a:r>
          </a:p>
          <a:p>
            <a:r>
              <a:rPr lang="en-US" sz="1600" dirty="0"/>
              <a:t>Local Runner for running on local machine (Standalone mode)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4623" y="3823639"/>
            <a:ext cx="537409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execution layer, </a:t>
            </a:r>
            <a:r>
              <a:rPr lang="en-US" altLang="zh-CN" dirty="0"/>
              <a:t>there are two kinds of execution models:</a:t>
            </a:r>
          </a:p>
          <a:p>
            <a:r>
              <a:rPr lang="en-US" sz="1600" dirty="0"/>
              <a:t>Cluster-based </a:t>
            </a:r>
            <a:r>
              <a:rPr lang="en-US" sz="1600" dirty="0" err="1"/>
              <a:t>execution:YARN</a:t>
            </a:r>
            <a:r>
              <a:rPr lang="en-US" sz="1600" dirty="0"/>
              <a:t>, </a:t>
            </a:r>
            <a:r>
              <a:rPr lang="en-US" sz="1600" dirty="0" err="1"/>
              <a:t>Mesos</a:t>
            </a:r>
            <a:endParaRPr lang="en-US" sz="1600" dirty="0"/>
          </a:p>
          <a:p>
            <a:r>
              <a:rPr lang="en-US" sz="1600" dirty="0"/>
              <a:t>Embedded execution: </a:t>
            </a:r>
            <a:r>
              <a:rPr lang="en-US" sz="1600" dirty="0" err="1"/>
              <a:t>ZooKeeper</a:t>
            </a:r>
            <a:r>
              <a:rPr lang="en-US" sz="1600" dirty="0"/>
              <a:t>, External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64623" y="5064521"/>
            <a:ext cx="5313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StreamProcessor</a:t>
            </a:r>
            <a:r>
              <a:rPr lang="en-US" dirty="0"/>
              <a:t> is the smallest execution unit of a StreamApplication. It reads </a:t>
            </a:r>
            <a:r>
              <a:rPr lang="en-US" dirty="0" err="1"/>
              <a:t>configs</a:t>
            </a:r>
            <a:r>
              <a:rPr lang="en-US" dirty="0"/>
              <a:t> from </a:t>
            </a:r>
            <a:r>
              <a:rPr lang="en-US" dirty="0" err="1"/>
              <a:t>ApplicationRunner</a:t>
            </a:r>
            <a:r>
              <a:rPr lang="en-US" dirty="0"/>
              <a:t> and processes input partitions. </a:t>
            </a:r>
          </a:p>
        </p:txBody>
      </p:sp>
    </p:spTree>
    <p:extLst>
      <p:ext uri="{BB962C8B-B14F-4D97-AF65-F5344CB8AC3E}">
        <p14:creationId xmlns:p14="http://schemas.microsoft.com/office/powerpoint/2010/main" val="172104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Wikipedia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50810"/>
            <a:ext cx="8821189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is the Hello-</a:t>
            </a:r>
            <a:r>
              <a:rPr lang="en-US" dirty="0" err="1"/>
              <a:t>Samza</a:t>
            </a:r>
            <a:r>
              <a:rPr lang="en-US" dirty="0"/>
              <a:t> project’s example application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application read </a:t>
            </a:r>
            <a:r>
              <a:rPr lang="en-US" dirty="0" err="1"/>
              <a:t>realtime</a:t>
            </a:r>
            <a:r>
              <a:rPr lang="en-US" dirty="0"/>
              <a:t> events from Wikipedia website, and write the statistics information of these events into a Kafka topic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201188" y="4794511"/>
            <a:ext cx="1886989" cy="188060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92629" y="4794511"/>
            <a:ext cx="194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Wikipedia server</a:t>
            </a:r>
          </a:p>
        </p:txBody>
      </p:sp>
      <p:sp>
        <p:nvSpPr>
          <p:cNvPr id="6" name="Rectangle 5"/>
          <p:cNvSpPr/>
          <p:nvPr/>
        </p:nvSpPr>
        <p:spPr>
          <a:xfrm>
            <a:off x="1363287" y="5237018"/>
            <a:ext cx="1562793" cy="2992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11284" y="5201981"/>
            <a:ext cx="130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wikipedia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363287" y="5694898"/>
            <a:ext cx="1562793" cy="2992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611284" y="5659861"/>
            <a:ext cx="130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wiktionary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63287" y="6196340"/>
            <a:ext cx="1562793" cy="2992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611284" y="6161303"/>
            <a:ext cx="130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wikinews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940232" y="5232063"/>
            <a:ext cx="2934393" cy="118212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253345" y="5604886"/>
            <a:ext cx="2309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WikipediaApplication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7" idx="3"/>
            <a:endCxn id="15" idx="1"/>
          </p:cNvCxnSpPr>
          <p:nvPr/>
        </p:nvCxnSpPr>
        <p:spPr>
          <a:xfrm>
            <a:off x="2916382" y="5386647"/>
            <a:ext cx="1023850" cy="436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3"/>
            <a:endCxn id="15" idx="1"/>
          </p:cNvCxnSpPr>
          <p:nvPr/>
        </p:nvCxnSpPr>
        <p:spPr>
          <a:xfrm flipV="1">
            <a:off x="2916382" y="5823126"/>
            <a:ext cx="1023850" cy="21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1" idx="3"/>
            <a:endCxn id="15" idx="1"/>
          </p:cNvCxnSpPr>
          <p:nvPr/>
        </p:nvCxnSpPr>
        <p:spPr>
          <a:xfrm flipV="1">
            <a:off x="2926080" y="5823126"/>
            <a:ext cx="1014152" cy="522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5" idx="3"/>
            <a:endCxn id="35" idx="1"/>
          </p:cNvCxnSpPr>
          <p:nvPr/>
        </p:nvCxnSpPr>
        <p:spPr>
          <a:xfrm flipV="1">
            <a:off x="6874625" y="5819695"/>
            <a:ext cx="581892" cy="3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7456517" y="5478087"/>
            <a:ext cx="1687483" cy="68321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7456517" y="5623115"/>
            <a:ext cx="1820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wiki-stats topic</a:t>
            </a:r>
          </a:p>
        </p:txBody>
      </p:sp>
    </p:spTree>
    <p:extLst>
      <p:ext uri="{BB962C8B-B14F-4D97-AF65-F5344CB8AC3E}">
        <p14:creationId xmlns:p14="http://schemas.microsoft.com/office/powerpoint/2010/main" val="119208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Wikipedia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57" y="2015507"/>
            <a:ext cx="513943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Procedure: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Read </a:t>
            </a:r>
            <a:r>
              <a:rPr lang="en-US" sz="2000" dirty="0" err="1"/>
              <a:t>realtime</a:t>
            </a:r>
            <a:r>
              <a:rPr lang="en-US" sz="2000" dirty="0"/>
              <a:t> events from three wiki sources stream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Merge three streams into one stream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Parse these events to a structured format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Aggregate events’ stats(total number of certain word, number of modification, </a:t>
            </a:r>
            <a:r>
              <a:rPr lang="en-US" sz="2000" dirty="0" err="1"/>
              <a:t>etc</a:t>
            </a:r>
            <a:r>
              <a:rPr lang="en-US" sz="2000" dirty="0"/>
              <a:t>) over 10 seconds window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Format each window’s output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Send window output to Kafka topic named ‘</a:t>
            </a:r>
            <a:r>
              <a:rPr lang="en-US" sz="2000" dirty="0" err="1"/>
              <a:t>wikipedia</a:t>
            </a:r>
            <a:r>
              <a:rPr lang="en-US" sz="2000" dirty="0"/>
              <a:t>-stats’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233793" y="3035885"/>
            <a:ext cx="6849687" cy="16025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141907" y="3614344"/>
            <a:ext cx="397535" cy="39753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 	</a:t>
            </a:r>
          </a:p>
        </p:txBody>
      </p:sp>
      <p:cxnSp>
        <p:nvCxnSpPr>
          <p:cNvPr id="6" name="Straight Arrow Connector 5"/>
          <p:cNvCxnSpPr>
            <a:endCxn id="5" idx="1"/>
          </p:cNvCxnSpPr>
          <p:nvPr/>
        </p:nvCxnSpPr>
        <p:spPr>
          <a:xfrm>
            <a:off x="6803464" y="3338307"/>
            <a:ext cx="396661" cy="334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endCxn id="5" idx="2"/>
          </p:cNvCxnSpPr>
          <p:nvPr/>
        </p:nvCxnSpPr>
        <p:spPr>
          <a:xfrm>
            <a:off x="6710192" y="3803247"/>
            <a:ext cx="431715" cy="9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5" idx="3"/>
          </p:cNvCxnSpPr>
          <p:nvPr/>
        </p:nvCxnSpPr>
        <p:spPr>
          <a:xfrm flipV="1">
            <a:off x="6796340" y="3953661"/>
            <a:ext cx="403785" cy="244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422320" y="3136102"/>
            <a:ext cx="13740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5422320" y="3136102"/>
            <a:ext cx="1442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en-wikipedia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5" idx="6"/>
            <a:endCxn id="17" idx="2"/>
          </p:cNvCxnSpPr>
          <p:nvPr/>
        </p:nvCxnSpPr>
        <p:spPr>
          <a:xfrm flipV="1">
            <a:off x="7539442" y="3808179"/>
            <a:ext cx="590155" cy="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2"/>
          <p:cNvSpPr txBox="1"/>
          <p:nvPr/>
        </p:nvSpPr>
        <p:spPr>
          <a:xfrm>
            <a:off x="6894899" y="3290137"/>
            <a:ext cx="1089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mergeAll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98995" y="3568784"/>
            <a:ext cx="13740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5330279" y="3553239"/>
            <a:ext cx="151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en-wiktionary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411567" y="4019003"/>
            <a:ext cx="13740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5445351" y="4003458"/>
            <a:ext cx="151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en-wikinews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8129597" y="3609411"/>
            <a:ext cx="397535" cy="39753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 	</a:t>
            </a:r>
          </a:p>
        </p:txBody>
      </p:sp>
      <p:cxnSp>
        <p:nvCxnSpPr>
          <p:cNvPr id="18" name="Straight Arrow Connector 17"/>
          <p:cNvCxnSpPr>
            <a:stCxn id="17" idx="6"/>
            <a:endCxn id="20" idx="2"/>
          </p:cNvCxnSpPr>
          <p:nvPr/>
        </p:nvCxnSpPr>
        <p:spPr>
          <a:xfrm>
            <a:off x="8527132" y="3808179"/>
            <a:ext cx="661225" cy="4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9"/>
          <p:cNvSpPr txBox="1"/>
          <p:nvPr/>
        </p:nvSpPr>
        <p:spPr>
          <a:xfrm>
            <a:off x="7817433" y="3287010"/>
            <a:ext cx="125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Wiki</a:t>
            </a:r>
            <a:r>
              <a:rPr lang="en-US" dirty="0" err="1"/>
              <a:t>Parser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9188357" y="3611579"/>
            <a:ext cx="402775" cy="40277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8951762" y="3328708"/>
            <a:ext cx="103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window</a:t>
            </a:r>
          </a:p>
        </p:txBody>
      </p:sp>
      <p:sp>
        <p:nvSpPr>
          <p:cNvPr id="22" name="Oval 21"/>
          <p:cNvSpPr/>
          <p:nvPr/>
        </p:nvSpPr>
        <p:spPr>
          <a:xfrm>
            <a:off x="10245983" y="3620087"/>
            <a:ext cx="402775" cy="40277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0" idx="6"/>
            <a:endCxn id="22" idx="2"/>
          </p:cNvCxnSpPr>
          <p:nvPr/>
        </p:nvCxnSpPr>
        <p:spPr>
          <a:xfrm>
            <a:off x="9591132" y="3812967"/>
            <a:ext cx="654851" cy="8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4"/>
          <p:cNvSpPr txBox="1"/>
          <p:nvPr/>
        </p:nvSpPr>
        <p:spPr>
          <a:xfrm>
            <a:off x="10067463" y="3048811"/>
            <a:ext cx="872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formatOutput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1175169" y="3476481"/>
            <a:ext cx="871609" cy="6791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11149706" y="3501593"/>
            <a:ext cx="922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wikipedia</a:t>
            </a:r>
            <a:r>
              <a:rPr lang="en-US" dirty="0"/>
              <a:t>-stats</a:t>
            </a:r>
          </a:p>
        </p:txBody>
      </p:sp>
      <p:cxnSp>
        <p:nvCxnSpPr>
          <p:cNvPr id="27" name="Straight Arrow Connector 26"/>
          <p:cNvCxnSpPr>
            <a:stCxn id="22" idx="6"/>
            <a:endCxn id="26" idx="1"/>
          </p:cNvCxnSpPr>
          <p:nvPr/>
        </p:nvCxnSpPr>
        <p:spPr>
          <a:xfrm>
            <a:off x="10648758" y="3821475"/>
            <a:ext cx="500948" cy="3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408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Wikipedia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058" y="1842250"/>
            <a:ext cx="6210993" cy="4351338"/>
          </a:xfrm>
        </p:spPr>
        <p:txBody>
          <a:bodyPr/>
          <a:lstStyle/>
          <a:p>
            <a:r>
              <a:rPr lang="en-US" dirty="0"/>
              <a:t>The application’s logic is mainly contained </a:t>
            </a:r>
            <a:r>
              <a:rPr lang="en-US" altLang="zh-CN" dirty="0"/>
              <a:t>in the </a:t>
            </a:r>
            <a:r>
              <a:rPr lang="en-US" altLang="zh-CN" i="1" dirty="0" err="1"/>
              <a:t>init</a:t>
            </a:r>
            <a:r>
              <a:rPr lang="en-US" altLang="zh-CN" i="1" dirty="0"/>
              <a:t> </a:t>
            </a:r>
            <a:r>
              <a:rPr lang="en-US" altLang="zh-CN" dirty="0"/>
              <a:t>method of Application class: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366" y="3219731"/>
            <a:ext cx="7794275" cy="2511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3116936"/>
            <a:ext cx="2277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up input Streams</a:t>
            </a:r>
          </a:p>
        </p:txBody>
      </p:sp>
      <p:cxnSp>
        <p:nvCxnSpPr>
          <p:cNvPr id="7" name="Straight Arrow Connector 6"/>
          <p:cNvCxnSpPr>
            <a:stCxn id="5" idx="3"/>
            <a:endCxn id="8" idx="1"/>
          </p:cNvCxnSpPr>
          <p:nvPr/>
        </p:nvCxnSpPr>
        <p:spPr>
          <a:xfrm>
            <a:off x="3115887" y="3301602"/>
            <a:ext cx="1264920" cy="589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380807" y="3699933"/>
            <a:ext cx="7065818" cy="38161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380807" y="4334933"/>
            <a:ext cx="7210060" cy="135467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38200" y="348626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up output Streams</a:t>
            </a:r>
          </a:p>
        </p:txBody>
      </p:sp>
      <p:cxnSp>
        <p:nvCxnSpPr>
          <p:cNvPr id="14" name="Straight Arrow Connector 13"/>
          <p:cNvCxnSpPr>
            <a:stCxn id="12" idx="3"/>
            <a:endCxn id="9" idx="1"/>
          </p:cNvCxnSpPr>
          <p:nvPr/>
        </p:nvCxnSpPr>
        <p:spPr>
          <a:xfrm>
            <a:off x="3200400" y="3670934"/>
            <a:ext cx="1180407" cy="731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6788" y="3886424"/>
            <a:ext cx="2705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Merge three input streams</a:t>
            </a:r>
          </a:p>
        </p:txBody>
      </p:sp>
      <p:cxnSp>
        <p:nvCxnSpPr>
          <p:cNvPr id="17" name="Straight Arrow Connector 16"/>
          <p:cNvCxnSpPr>
            <a:stCxn id="15" idx="3"/>
            <a:endCxn id="18" idx="1"/>
          </p:cNvCxnSpPr>
          <p:nvPr/>
        </p:nvCxnSpPr>
        <p:spPr>
          <a:xfrm>
            <a:off x="3371812" y="4071090"/>
            <a:ext cx="1008995" cy="707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380807" y="4723784"/>
            <a:ext cx="7641860" cy="10903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38200" y="4266352"/>
            <a:ext cx="2391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Parse the input events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3"/>
            <a:endCxn id="27" idx="1"/>
          </p:cNvCxnSpPr>
          <p:nvPr/>
        </p:nvCxnSpPr>
        <p:spPr>
          <a:xfrm>
            <a:off x="3229958" y="4451018"/>
            <a:ext cx="1150849" cy="687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380807" y="5079594"/>
            <a:ext cx="2698095" cy="117157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02627" y="4691043"/>
            <a:ext cx="3148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Aggregate the stats </a:t>
            </a:r>
            <a:r>
              <a:rPr lang="en-US" dirty="0" err="1"/>
              <a:t>informtion</a:t>
            </a:r>
            <a:r>
              <a:rPr lang="en-US" dirty="0"/>
              <a:t> in the time window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637880" y="5205681"/>
            <a:ext cx="5589853" cy="14263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29" idx="3"/>
            <a:endCxn id="30" idx="1"/>
          </p:cNvCxnSpPr>
          <p:nvPr/>
        </p:nvCxnSpPr>
        <p:spPr>
          <a:xfrm>
            <a:off x="3551458" y="5014209"/>
            <a:ext cx="1086422" cy="262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637880" y="5348313"/>
            <a:ext cx="1263387" cy="110717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stCxn id="45" idx="3"/>
            <a:endCxn id="33" idx="1"/>
          </p:cNvCxnSpPr>
          <p:nvPr/>
        </p:nvCxnSpPr>
        <p:spPr>
          <a:xfrm flipV="1">
            <a:off x="3327402" y="5403672"/>
            <a:ext cx="1310478" cy="129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38200" y="5348313"/>
            <a:ext cx="2489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Format window’s output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89478" y="5770950"/>
            <a:ext cx="2690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Send to output Kafka topic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637879" y="5484613"/>
            <a:ext cx="1263387" cy="110717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/>
          <p:cNvCxnSpPr>
            <a:stCxn id="50" idx="3"/>
            <a:endCxn id="51" idx="1"/>
          </p:cNvCxnSpPr>
          <p:nvPr/>
        </p:nvCxnSpPr>
        <p:spPr>
          <a:xfrm flipV="1">
            <a:off x="3479800" y="5539972"/>
            <a:ext cx="1158079" cy="415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07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362" y="227102"/>
            <a:ext cx="10515600" cy="1325563"/>
          </a:xfrm>
        </p:spPr>
        <p:txBody>
          <a:bodyPr/>
          <a:lstStyle/>
          <a:p>
            <a:r>
              <a:rPr lang="en-US" dirty="0"/>
              <a:t>Deployment 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check out the </a:t>
            </a:r>
            <a:r>
              <a:rPr lang="en-US" i="1" dirty="0"/>
              <a:t>ClusterModeSamzaDeployment.pdf</a:t>
            </a:r>
          </a:p>
          <a:p>
            <a:r>
              <a:rPr lang="en-US" i="1" dirty="0">
                <a:hlinkClick r:id="rId2"/>
              </a:rPr>
              <a:t>https://github.com/Swrrt/Samza/blob/master/Documentation/ClusterModeSamzaDeployment.pdf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99692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470" y="263769"/>
            <a:ext cx="10515600" cy="175846"/>
          </a:xfrm>
        </p:spPr>
        <p:txBody>
          <a:bodyPr>
            <a:normAutofit fontScale="90000"/>
          </a:bodyPr>
          <a:lstStyle/>
          <a:p>
            <a:r>
              <a:rPr lang="en-US" dirty="0"/>
              <a:t>Complete Abstract</a:t>
            </a:r>
          </a:p>
        </p:txBody>
      </p:sp>
      <p:sp>
        <p:nvSpPr>
          <p:cNvPr id="4" name="Rectangle 3"/>
          <p:cNvSpPr/>
          <p:nvPr/>
        </p:nvSpPr>
        <p:spPr>
          <a:xfrm>
            <a:off x="2399567" y="958333"/>
            <a:ext cx="1230923" cy="404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run-app.sh</a:t>
            </a:r>
          </a:p>
        </p:txBody>
      </p:sp>
      <p:sp>
        <p:nvSpPr>
          <p:cNvPr id="6" name="Rectangle 5"/>
          <p:cNvSpPr/>
          <p:nvPr/>
        </p:nvSpPr>
        <p:spPr>
          <a:xfrm>
            <a:off x="871171" y="958362"/>
            <a:ext cx="1054345" cy="404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1388" y="993476"/>
            <a:ext cx="1230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config</a:t>
            </a:r>
            <a:r>
              <a:rPr lang="en-US" dirty="0"/>
              <a:t> file</a:t>
            </a:r>
          </a:p>
        </p:txBody>
      </p:sp>
      <p:sp>
        <p:nvSpPr>
          <p:cNvPr id="8" name="Right Arrow 7"/>
          <p:cNvSpPr/>
          <p:nvPr/>
        </p:nvSpPr>
        <p:spPr>
          <a:xfrm>
            <a:off x="1925516" y="1037436"/>
            <a:ext cx="483577" cy="2462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4" idx="3"/>
            <a:endCxn id="11" idx="1"/>
          </p:cNvCxnSpPr>
          <p:nvPr/>
        </p:nvCxnSpPr>
        <p:spPr>
          <a:xfrm>
            <a:off x="3630490" y="1160556"/>
            <a:ext cx="537064" cy="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167554" y="958361"/>
            <a:ext cx="2417884" cy="404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167554" y="975918"/>
            <a:ext cx="2417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ApplicationRunnerMain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903186" y="668175"/>
            <a:ext cx="2686416" cy="9847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903186" y="694568"/>
            <a:ext cx="26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RemoteApplicationRunner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13" idx="3"/>
            <a:endCxn id="26" idx="1"/>
          </p:cNvCxnSpPr>
          <p:nvPr/>
        </p:nvCxnSpPr>
        <p:spPr>
          <a:xfrm flipV="1">
            <a:off x="6585438" y="1160557"/>
            <a:ext cx="1317748" cy="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692046" y="694568"/>
            <a:ext cx="1054345" cy="404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696809" y="707652"/>
            <a:ext cx="1230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config</a:t>
            </a:r>
            <a:r>
              <a:rPr lang="en-US" dirty="0"/>
              <a:t> file</a:t>
            </a:r>
          </a:p>
        </p:txBody>
      </p:sp>
      <p:sp>
        <p:nvSpPr>
          <p:cNvPr id="57" name="Rectangle 56"/>
          <p:cNvSpPr/>
          <p:nvPr/>
        </p:nvSpPr>
        <p:spPr>
          <a:xfrm>
            <a:off x="8363316" y="1169394"/>
            <a:ext cx="1823483" cy="404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8363316" y="1186951"/>
            <a:ext cx="1823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ExecutionPlanner</a:t>
            </a:r>
            <a:endParaRPr lang="en-US" dirty="0"/>
          </a:p>
        </p:txBody>
      </p:sp>
      <p:cxnSp>
        <p:nvCxnSpPr>
          <p:cNvPr id="64" name="Elbow Connector 63"/>
          <p:cNvCxnSpPr>
            <a:stCxn id="26" idx="2"/>
            <a:endCxn id="71" idx="0"/>
          </p:cNvCxnSpPr>
          <p:nvPr/>
        </p:nvCxnSpPr>
        <p:spPr>
          <a:xfrm rot="5400000">
            <a:off x="6224246" y="-828531"/>
            <a:ext cx="540678" cy="550361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2399567" y="2193617"/>
            <a:ext cx="2686416" cy="168379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2399567" y="2131976"/>
            <a:ext cx="26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JobRunner</a:t>
            </a:r>
            <a:endParaRPr lang="en-US" dirty="0"/>
          </a:p>
        </p:txBody>
      </p:sp>
      <p:sp>
        <p:nvSpPr>
          <p:cNvPr id="77" name="Rounded Rectangle 76"/>
          <p:cNvSpPr/>
          <p:nvPr/>
        </p:nvSpPr>
        <p:spPr>
          <a:xfrm>
            <a:off x="0" y="2356239"/>
            <a:ext cx="1090245" cy="134532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43960" y="2571648"/>
            <a:ext cx="1046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CoordinatorSystemStream</a:t>
            </a:r>
            <a:endParaRPr lang="en-US" dirty="0"/>
          </a:p>
        </p:txBody>
      </p:sp>
      <p:cxnSp>
        <p:nvCxnSpPr>
          <p:cNvPr id="85" name="Straight Arrow Connector 84"/>
          <p:cNvCxnSpPr>
            <a:stCxn id="71" idx="1"/>
            <a:endCxn id="78" idx="3"/>
          </p:cNvCxnSpPr>
          <p:nvPr/>
        </p:nvCxnSpPr>
        <p:spPr>
          <a:xfrm flipH="1" flipV="1">
            <a:off x="1090245" y="3033313"/>
            <a:ext cx="1309322" cy="2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542683" y="566974"/>
            <a:ext cx="1939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submit application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059106" y="2149571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Read old </a:t>
            </a:r>
            <a:r>
              <a:rPr lang="en-US" sz="1400" dirty="0" err="1"/>
              <a:t>configs</a:t>
            </a:r>
            <a:endParaRPr lang="en-US" sz="1400" dirty="0"/>
          </a:p>
          <a:p>
            <a:r>
              <a:rPr lang="en-US" sz="1400" dirty="0"/>
              <a:t>Write  </a:t>
            </a:r>
            <a:r>
              <a:rPr lang="en-US" sz="1400" dirty="0" err="1"/>
              <a:t>configs</a:t>
            </a:r>
            <a:endParaRPr lang="en-US" sz="1400" dirty="0"/>
          </a:p>
        </p:txBody>
      </p:sp>
      <p:sp>
        <p:nvSpPr>
          <p:cNvPr id="95" name="Rectangle 94"/>
          <p:cNvSpPr/>
          <p:nvPr/>
        </p:nvSpPr>
        <p:spPr>
          <a:xfrm>
            <a:off x="2451588" y="2454801"/>
            <a:ext cx="2576879" cy="404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2451588" y="2472358"/>
            <a:ext cx="2576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coordinatorSystemProducer</a:t>
            </a:r>
            <a:endParaRPr lang="en-US" sz="1600" dirty="0"/>
          </a:p>
        </p:txBody>
      </p:sp>
      <p:sp>
        <p:nvSpPr>
          <p:cNvPr id="97" name="Rectangle 96"/>
          <p:cNvSpPr/>
          <p:nvPr/>
        </p:nvSpPr>
        <p:spPr>
          <a:xfrm>
            <a:off x="2451588" y="2918551"/>
            <a:ext cx="2576879" cy="404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2451588" y="2936108"/>
            <a:ext cx="2611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coordinatorSystem</a:t>
            </a:r>
            <a:r>
              <a:rPr lang="en-US" altLang="zh-CN" sz="1600" dirty="0" err="1"/>
              <a:t>Consumer</a:t>
            </a:r>
            <a:endParaRPr lang="en-US" sz="1600" dirty="0"/>
          </a:p>
        </p:txBody>
      </p:sp>
      <p:sp>
        <p:nvSpPr>
          <p:cNvPr id="105" name="Rectangle 104"/>
          <p:cNvSpPr/>
          <p:nvPr/>
        </p:nvSpPr>
        <p:spPr>
          <a:xfrm>
            <a:off x="2451588" y="3404590"/>
            <a:ext cx="2576879" cy="404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2451588" y="3422147"/>
            <a:ext cx="2576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YarnJob</a:t>
            </a:r>
            <a:endParaRPr lang="en-US" sz="1600" dirty="0"/>
          </a:p>
        </p:txBody>
      </p:sp>
      <p:cxnSp>
        <p:nvCxnSpPr>
          <p:cNvPr id="108" name="Straight Arrow Connector 107"/>
          <p:cNvCxnSpPr>
            <a:stCxn id="106" idx="3"/>
            <a:endCxn id="113" idx="1"/>
          </p:cNvCxnSpPr>
          <p:nvPr/>
        </p:nvCxnSpPr>
        <p:spPr>
          <a:xfrm flipV="1">
            <a:off x="5028467" y="3012306"/>
            <a:ext cx="1556971" cy="579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/>
          <p:cNvSpPr/>
          <p:nvPr/>
        </p:nvSpPr>
        <p:spPr>
          <a:xfrm>
            <a:off x="6585438" y="2410974"/>
            <a:ext cx="2673962" cy="1202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TextBox 113"/>
          <p:cNvSpPr txBox="1"/>
          <p:nvPr/>
        </p:nvSpPr>
        <p:spPr>
          <a:xfrm>
            <a:off x="6596063" y="2367056"/>
            <a:ext cx="26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ClientHelper</a:t>
            </a:r>
            <a:endParaRPr lang="en-US" dirty="0"/>
          </a:p>
        </p:txBody>
      </p:sp>
      <p:sp>
        <p:nvSpPr>
          <p:cNvPr id="115" name="TextBox 114"/>
          <p:cNvSpPr txBox="1"/>
          <p:nvPr/>
        </p:nvSpPr>
        <p:spPr>
          <a:xfrm>
            <a:off x="5181325" y="2410974"/>
            <a:ext cx="13087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submit </a:t>
            </a:r>
            <a:r>
              <a:rPr lang="en-US" sz="1400" dirty="0" err="1"/>
              <a:t>JavaEnv</a:t>
            </a:r>
            <a:r>
              <a:rPr lang="en-US" sz="1400" dirty="0"/>
              <a:t>, commands,</a:t>
            </a:r>
          </a:p>
          <a:p>
            <a:r>
              <a:rPr lang="en-US" sz="1400" dirty="0" err="1"/>
              <a:t>configs</a:t>
            </a:r>
            <a:endParaRPr lang="en-US" sz="1400" dirty="0"/>
          </a:p>
        </p:txBody>
      </p:sp>
      <p:sp>
        <p:nvSpPr>
          <p:cNvPr id="117" name="Rectangle 116"/>
          <p:cNvSpPr/>
          <p:nvPr/>
        </p:nvSpPr>
        <p:spPr>
          <a:xfrm>
            <a:off x="6640206" y="2710101"/>
            <a:ext cx="2576879" cy="404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TextBox 117"/>
          <p:cNvSpPr txBox="1"/>
          <p:nvPr/>
        </p:nvSpPr>
        <p:spPr>
          <a:xfrm>
            <a:off x="6640206" y="2727658"/>
            <a:ext cx="2576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ApplicationContext</a:t>
            </a:r>
            <a:endParaRPr lang="en-US" sz="1600" dirty="0"/>
          </a:p>
        </p:txBody>
      </p:sp>
      <p:sp>
        <p:nvSpPr>
          <p:cNvPr id="119" name="Rectangle 118"/>
          <p:cNvSpPr/>
          <p:nvPr/>
        </p:nvSpPr>
        <p:spPr>
          <a:xfrm>
            <a:off x="6637459" y="3136055"/>
            <a:ext cx="2576879" cy="404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TextBox 119"/>
          <p:cNvSpPr txBox="1"/>
          <p:nvPr/>
        </p:nvSpPr>
        <p:spPr>
          <a:xfrm>
            <a:off x="6637459" y="3153612"/>
            <a:ext cx="2576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YarnClient</a:t>
            </a:r>
            <a:endParaRPr lang="en-US" sz="1600" dirty="0"/>
          </a:p>
        </p:txBody>
      </p:sp>
      <p:cxnSp>
        <p:nvCxnSpPr>
          <p:cNvPr id="123" name="Straight Arrow Connector 122"/>
          <p:cNvCxnSpPr>
            <a:stCxn id="120" idx="3"/>
            <a:endCxn id="124" idx="1"/>
          </p:cNvCxnSpPr>
          <p:nvPr/>
        </p:nvCxnSpPr>
        <p:spPr>
          <a:xfrm flipV="1">
            <a:off x="9214338" y="2887846"/>
            <a:ext cx="972461" cy="435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/>
          <p:cNvSpPr/>
          <p:nvPr/>
        </p:nvSpPr>
        <p:spPr>
          <a:xfrm>
            <a:off x="10186799" y="2685623"/>
            <a:ext cx="1230923" cy="404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run-jc.sh</a:t>
            </a:r>
          </a:p>
        </p:txBody>
      </p:sp>
      <p:cxnSp>
        <p:nvCxnSpPr>
          <p:cNvPr id="127" name="Elbow Connector 126"/>
          <p:cNvCxnSpPr>
            <a:stCxn id="124" idx="2"/>
            <a:endCxn id="130" idx="0"/>
          </p:cNvCxnSpPr>
          <p:nvPr/>
        </p:nvCxnSpPr>
        <p:spPr>
          <a:xfrm rot="5400000">
            <a:off x="6437713" y="-217127"/>
            <a:ext cx="1057352" cy="7671744"/>
          </a:xfrm>
          <a:prstGeom prst="bentConnector3">
            <a:avLst>
              <a:gd name="adj1" fmla="val 973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/>
          <p:cNvSpPr/>
          <p:nvPr/>
        </p:nvSpPr>
        <p:spPr>
          <a:xfrm>
            <a:off x="1751866" y="4165268"/>
            <a:ext cx="2797692" cy="18750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TextBox 129"/>
          <p:cNvSpPr txBox="1"/>
          <p:nvPr/>
        </p:nvSpPr>
        <p:spPr>
          <a:xfrm>
            <a:off x="1711475" y="4147421"/>
            <a:ext cx="283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ClusterBasedJobCoordinator</a:t>
            </a:r>
            <a:endParaRPr lang="en-US" dirty="0"/>
          </a:p>
        </p:txBody>
      </p:sp>
      <p:sp>
        <p:nvSpPr>
          <p:cNvPr id="133" name="TextBox 132"/>
          <p:cNvSpPr txBox="1"/>
          <p:nvPr/>
        </p:nvSpPr>
        <p:spPr>
          <a:xfrm rot="20382992">
            <a:off x="9321801" y="2688381"/>
            <a:ext cx="856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submit</a:t>
            </a:r>
          </a:p>
        </p:txBody>
      </p:sp>
      <p:cxnSp>
        <p:nvCxnSpPr>
          <p:cNvPr id="142" name="Elbow Connector 141"/>
          <p:cNvCxnSpPr/>
          <p:nvPr/>
        </p:nvCxnSpPr>
        <p:spPr>
          <a:xfrm rot="10800000" flipV="1">
            <a:off x="1711476" y="2356238"/>
            <a:ext cx="7705087" cy="1598931"/>
          </a:xfrm>
          <a:prstGeom prst="bentConnector3">
            <a:avLst>
              <a:gd name="adj1" fmla="val 134"/>
            </a:avLst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8685678" y="3653470"/>
            <a:ext cx="7440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Local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9416563" y="3671250"/>
            <a:ext cx="1939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AM container</a:t>
            </a:r>
          </a:p>
        </p:txBody>
      </p:sp>
      <p:cxnSp>
        <p:nvCxnSpPr>
          <p:cNvPr id="153" name="Straight Connector 152"/>
          <p:cNvCxnSpPr/>
          <p:nvPr/>
        </p:nvCxnSpPr>
        <p:spPr>
          <a:xfrm flipV="1">
            <a:off x="9416563" y="2350161"/>
            <a:ext cx="2497014" cy="607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>
            <a:stCxn id="129" idx="1"/>
            <a:endCxn id="78" idx="3"/>
          </p:cNvCxnSpPr>
          <p:nvPr/>
        </p:nvCxnSpPr>
        <p:spPr>
          <a:xfrm flipH="1" flipV="1">
            <a:off x="1090245" y="3033313"/>
            <a:ext cx="661621" cy="2069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 rot="4179907">
            <a:off x="617346" y="3995907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Read configs to get </a:t>
            </a:r>
            <a:r>
              <a:rPr lang="en-US" sz="1400" dirty="0" err="1"/>
              <a:t>jobmodel</a:t>
            </a:r>
            <a:endParaRPr lang="en-US" sz="1400" dirty="0"/>
          </a:p>
        </p:txBody>
      </p:sp>
      <p:sp>
        <p:nvSpPr>
          <p:cNvPr id="163" name="Rectangle 162"/>
          <p:cNvSpPr/>
          <p:nvPr/>
        </p:nvSpPr>
        <p:spPr>
          <a:xfrm>
            <a:off x="1860352" y="4522169"/>
            <a:ext cx="2576879" cy="9471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4" name="TextBox 163"/>
          <p:cNvSpPr txBox="1"/>
          <p:nvPr/>
        </p:nvSpPr>
        <p:spPr>
          <a:xfrm>
            <a:off x="1860352" y="4539727"/>
            <a:ext cx="2576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JobModelManager</a:t>
            </a:r>
            <a:endParaRPr lang="en-US" sz="1600" dirty="0"/>
          </a:p>
        </p:txBody>
      </p:sp>
      <p:sp>
        <p:nvSpPr>
          <p:cNvPr id="165" name="Rectangle 164"/>
          <p:cNvSpPr/>
          <p:nvPr/>
        </p:nvSpPr>
        <p:spPr>
          <a:xfrm>
            <a:off x="1843134" y="5567943"/>
            <a:ext cx="2576879" cy="404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TextBox 165"/>
          <p:cNvSpPr txBox="1"/>
          <p:nvPr/>
        </p:nvSpPr>
        <p:spPr>
          <a:xfrm>
            <a:off x="1825915" y="5603089"/>
            <a:ext cx="2611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ContainerProcessManager</a:t>
            </a:r>
            <a:endParaRPr lang="en-US" sz="1600" dirty="0"/>
          </a:p>
        </p:txBody>
      </p:sp>
      <p:sp>
        <p:nvSpPr>
          <p:cNvPr id="169" name="TextBox 168"/>
          <p:cNvSpPr txBox="1"/>
          <p:nvPr/>
        </p:nvSpPr>
        <p:spPr>
          <a:xfrm>
            <a:off x="1985962" y="4953776"/>
            <a:ext cx="2434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Store </a:t>
            </a:r>
            <a:r>
              <a:rPr lang="en-US" sz="1400" dirty="0" err="1"/>
              <a:t>jobModel</a:t>
            </a:r>
            <a:r>
              <a:rPr lang="en-US" sz="1400" dirty="0"/>
              <a:t>, start a HTTP server for others to read it</a:t>
            </a:r>
          </a:p>
        </p:txBody>
      </p:sp>
      <p:cxnSp>
        <p:nvCxnSpPr>
          <p:cNvPr id="171" name="Straight Connector 170"/>
          <p:cNvCxnSpPr>
            <a:stCxn id="166" idx="3"/>
            <a:endCxn id="174" idx="1"/>
          </p:cNvCxnSpPr>
          <p:nvPr/>
        </p:nvCxnSpPr>
        <p:spPr>
          <a:xfrm flipV="1">
            <a:off x="4437231" y="5021726"/>
            <a:ext cx="512471" cy="750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ectangle 173"/>
          <p:cNvSpPr/>
          <p:nvPr/>
        </p:nvSpPr>
        <p:spPr>
          <a:xfrm>
            <a:off x="4949702" y="4188244"/>
            <a:ext cx="5952759" cy="16669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TextBox 174"/>
          <p:cNvSpPr txBox="1"/>
          <p:nvPr/>
        </p:nvSpPr>
        <p:spPr>
          <a:xfrm>
            <a:off x="4909312" y="4170397"/>
            <a:ext cx="283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ContainerProcessManager</a:t>
            </a:r>
            <a:endParaRPr lang="en-US" dirty="0"/>
          </a:p>
        </p:txBody>
      </p:sp>
      <p:sp>
        <p:nvSpPr>
          <p:cNvPr id="177" name="Rectangle 176"/>
          <p:cNvSpPr/>
          <p:nvPr/>
        </p:nvSpPr>
        <p:spPr>
          <a:xfrm>
            <a:off x="5078107" y="4538100"/>
            <a:ext cx="2576879" cy="404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TextBox 177"/>
          <p:cNvSpPr txBox="1"/>
          <p:nvPr/>
        </p:nvSpPr>
        <p:spPr>
          <a:xfrm>
            <a:off x="5023794" y="4571860"/>
            <a:ext cx="2685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YarnClusterResourceManager</a:t>
            </a:r>
            <a:endParaRPr lang="en-US" sz="1600" dirty="0"/>
          </a:p>
        </p:txBody>
      </p:sp>
      <p:sp>
        <p:nvSpPr>
          <p:cNvPr id="179" name="Rectangle 178"/>
          <p:cNvSpPr/>
          <p:nvPr/>
        </p:nvSpPr>
        <p:spPr>
          <a:xfrm>
            <a:off x="8685678" y="4387168"/>
            <a:ext cx="1837592" cy="13268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0" name="TextBox 179"/>
          <p:cNvSpPr txBox="1"/>
          <p:nvPr/>
        </p:nvSpPr>
        <p:spPr>
          <a:xfrm>
            <a:off x="8756564" y="4411775"/>
            <a:ext cx="1740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ContainerAllocator</a:t>
            </a:r>
            <a:endParaRPr lang="en-US" sz="1600" dirty="0"/>
          </a:p>
        </p:txBody>
      </p:sp>
      <p:sp>
        <p:nvSpPr>
          <p:cNvPr id="181" name="TextBox 180"/>
          <p:cNvSpPr txBox="1"/>
          <p:nvPr/>
        </p:nvSpPr>
        <p:spPr>
          <a:xfrm>
            <a:off x="8923419" y="4669143"/>
            <a:ext cx="1521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On a new thread</a:t>
            </a:r>
          </a:p>
        </p:txBody>
      </p:sp>
      <p:cxnSp>
        <p:nvCxnSpPr>
          <p:cNvPr id="189" name="Straight Arrow Connector 188"/>
          <p:cNvCxnSpPr/>
          <p:nvPr/>
        </p:nvCxnSpPr>
        <p:spPr>
          <a:xfrm flipH="1">
            <a:off x="5636008" y="4942545"/>
            <a:ext cx="916" cy="397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/>
          <p:cNvSpPr txBox="1"/>
          <p:nvPr/>
        </p:nvSpPr>
        <p:spPr>
          <a:xfrm>
            <a:off x="5592271" y="4948902"/>
            <a:ext cx="19020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launchStreamProcessor</a:t>
            </a:r>
            <a:endParaRPr lang="en-US" sz="1400" dirty="0"/>
          </a:p>
        </p:txBody>
      </p:sp>
      <p:sp>
        <p:nvSpPr>
          <p:cNvPr id="192" name="TextBox 191"/>
          <p:cNvSpPr txBox="1"/>
          <p:nvPr/>
        </p:nvSpPr>
        <p:spPr>
          <a:xfrm>
            <a:off x="7947038" y="4795013"/>
            <a:ext cx="653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call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8781832" y="4999926"/>
            <a:ext cx="16452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Read commands and configs from </a:t>
            </a:r>
            <a:r>
              <a:rPr lang="en-US" sz="1400" dirty="0" err="1"/>
              <a:t>jobModel</a:t>
            </a:r>
            <a:r>
              <a:rPr lang="en-US" sz="1400" dirty="0"/>
              <a:t> </a:t>
            </a:r>
            <a:r>
              <a:rPr lang="en-US" sz="1400" dirty="0" err="1"/>
              <a:t>url</a:t>
            </a:r>
            <a:endParaRPr lang="en-US" sz="1400" dirty="0"/>
          </a:p>
        </p:txBody>
      </p:sp>
      <p:sp>
        <p:nvSpPr>
          <p:cNvPr id="196" name="Rectangle 195"/>
          <p:cNvSpPr/>
          <p:nvPr/>
        </p:nvSpPr>
        <p:spPr>
          <a:xfrm>
            <a:off x="5100308" y="5341669"/>
            <a:ext cx="2576879" cy="404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TextBox 196"/>
          <p:cNvSpPr txBox="1"/>
          <p:nvPr/>
        </p:nvSpPr>
        <p:spPr>
          <a:xfrm>
            <a:off x="5045995" y="5375429"/>
            <a:ext cx="2685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YarnContainerRunner</a:t>
            </a:r>
            <a:endParaRPr lang="en-US" sz="1600" dirty="0"/>
          </a:p>
        </p:txBody>
      </p:sp>
      <p:cxnSp>
        <p:nvCxnSpPr>
          <p:cNvPr id="200" name="Straight Arrow Connector 199"/>
          <p:cNvCxnSpPr>
            <a:endCxn id="191" idx="3"/>
          </p:cNvCxnSpPr>
          <p:nvPr/>
        </p:nvCxnSpPr>
        <p:spPr>
          <a:xfrm flipH="1">
            <a:off x="7494316" y="5021726"/>
            <a:ext cx="1191362" cy="8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Rectangle 202"/>
          <p:cNvSpPr/>
          <p:nvPr/>
        </p:nvSpPr>
        <p:spPr>
          <a:xfrm>
            <a:off x="5117217" y="6408217"/>
            <a:ext cx="2576879" cy="404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4" name="TextBox 203"/>
          <p:cNvSpPr txBox="1"/>
          <p:nvPr/>
        </p:nvSpPr>
        <p:spPr>
          <a:xfrm>
            <a:off x="5062904" y="6441977"/>
            <a:ext cx="2685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NMClient</a:t>
            </a:r>
            <a:endParaRPr lang="en-US" sz="1600" dirty="0"/>
          </a:p>
        </p:txBody>
      </p:sp>
      <p:cxnSp>
        <p:nvCxnSpPr>
          <p:cNvPr id="206" name="Straight Arrow Connector 205"/>
          <p:cNvCxnSpPr/>
          <p:nvPr/>
        </p:nvCxnSpPr>
        <p:spPr>
          <a:xfrm>
            <a:off x="7677187" y="6604829"/>
            <a:ext cx="12332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ectangle 209"/>
          <p:cNvSpPr/>
          <p:nvPr/>
        </p:nvSpPr>
        <p:spPr>
          <a:xfrm>
            <a:off x="8923419" y="6408217"/>
            <a:ext cx="2576879" cy="40444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TextBox 210"/>
          <p:cNvSpPr txBox="1"/>
          <p:nvPr/>
        </p:nvSpPr>
        <p:spPr>
          <a:xfrm>
            <a:off x="8869106" y="6441977"/>
            <a:ext cx="2685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NodeManager</a:t>
            </a:r>
            <a:endParaRPr lang="en-US" sz="1600" dirty="0"/>
          </a:p>
        </p:txBody>
      </p:sp>
      <p:cxnSp>
        <p:nvCxnSpPr>
          <p:cNvPr id="213" name="Straight Arrow Connector 212"/>
          <p:cNvCxnSpPr>
            <a:stCxn id="196" idx="2"/>
            <a:endCxn id="203" idx="0"/>
          </p:cNvCxnSpPr>
          <p:nvPr/>
        </p:nvCxnSpPr>
        <p:spPr>
          <a:xfrm>
            <a:off x="6388748" y="5746115"/>
            <a:ext cx="16909" cy="662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Box 214"/>
          <p:cNvSpPr txBox="1"/>
          <p:nvPr/>
        </p:nvSpPr>
        <p:spPr>
          <a:xfrm>
            <a:off x="6457985" y="5886982"/>
            <a:ext cx="204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run-container.sh</a:t>
            </a:r>
          </a:p>
          <a:p>
            <a:r>
              <a:rPr lang="en-US" sz="1400" dirty="0" err="1"/>
              <a:t>containerLaunchContext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33299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pages in this slides are deprecated (marked with red ‘deprecated’ in the up-left corner). There could be some mistakes or omissions in the deprecated pages.</a:t>
            </a:r>
          </a:p>
          <a:p>
            <a:endParaRPr lang="en-US" dirty="0"/>
          </a:p>
          <a:p>
            <a:r>
              <a:rPr lang="en-US" dirty="0"/>
              <a:t>There are new pages in other place of this slides which can replace the deprecated pages. (But I just want to keep the track of my thoughts so I left them undeleted)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994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85" y="-198407"/>
            <a:ext cx="10515600" cy="1325563"/>
          </a:xfrm>
        </p:spPr>
        <p:txBody>
          <a:bodyPr/>
          <a:lstStyle/>
          <a:p>
            <a:r>
              <a:rPr lang="en-US" dirty="0"/>
              <a:t>Submit Application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9111926" y="2288623"/>
            <a:ext cx="2147979" cy="97313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506410" y="1018569"/>
            <a:ext cx="2459206" cy="16822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740981" y="1029224"/>
            <a:ext cx="2065045" cy="642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Hello-</a:t>
            </a:r>
            <a:r>
              <a:rPr lang="en-US" dirty="0" err="1"/>
              <a:t>Samza</a:t>
            </a:r>
            <a:r>
              <a:rPr lang="en-US" dirty="0"/>
              <a:t> Application Package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94664" y="2579232"/>
            <a:ext cx="1465241" cy="366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HDFS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4670" y="1693963"/>
            <a:ext cx="44349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Clients submit application package to </a:t>
            </a:r>
            <a:r>
              <a:rPr lang="en-US" dirty="0" err="1"/>
              <a:t>FileSystem</a:t>
            </a:r>
            <a:r>
              <a:rPr lang="en-US" dirty="0"/>
              <a:t>(HDFS for now)</a:t>
            </a:r>
          </a:p>
          <a:p>
            <a:r>
              <a:rPr lang="en-US" dirty="0"/>
              <a:t>Application package contains the application’s code and all dependencies(including </a:t>
            </a:r>
            <a:r>
              <a:rPr lang="en-US" dirty="0" err="1"/>
              <a:t>Samza</a:t>
            </a:r>
            <a:r>
              <a:rPr lang="en-US" dirty="0"/>
              <a:t> environment). Packaging usually done by Maven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0358" y="3630491"/>
            <a:ext cx="4882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Clients run the </a:t>
            </a:r>
            <a:r>
              <a:rPr lang="en-US" i="1" dirty="0"/>
              <a:t>run-app.sh</a:t>
            </a:r>
            <a:r>
              <a:rPr lang="en-US" dirty="0"/>
              <a:t> with </a:t>
            </a:r>
            <a:r>
              <a:rPr lang="en-US" altLang="zh-CN" dirty="0"/>
              <a:t>configuration file(</a:t>
            </a:r>
            <a:r>
              <a:rPr lang="en-US" altLang="zh-CN" i="1" dirty="0" err="1"/>
              <a:t>WikipediaApplication.properties</a:t>
            </a:r>
            <a:r>
              <a:rPr lang="en-US" altLang="zh-CN" dirty="0"/>
              <a:t>)</a:t>
            </a:r>
            <a:r>
              <a:rPr lang="en-US" dirty="0"/>
              <a:t> as parameters </a:t>
            </a:r>
            <a:r>
              <a:rPr lang="en-US" u="sng" dirty="0"/>
              <a:t>on local machine </a:t>
            </a:r>
            <a:r>
              <a:rPr lang="en-US" dirty="0"/>
              <a:t>to start the application 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572666" y="4661789"/>
            <a:ext cx="1526875" cy="4313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753820" y="4683180"/>
            <a:ext cx="1345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run-app.sh</a:t>
            </a:r>
          </a:p>
        </p:txBody>
      </p:sp>
      <p:cxnSp>
        <p:nvCxnSpPr>
          <p:cNvPr id="29" name="Straight Arrow Connector 28"/>
          <p:cNvCxnSpPr>
            <a:stCxn id="26" idx="3"/>
            <a:endCxn id="34" idx="1"/>
          </p:cNvCxnSpPr>
          <p:nvPr/>
        </p:nvCxnSpPr>
        <p:spPr>
          <a:xfrm>
            <a:off x="7099541" y="4877450"/>
            <a:ext cx="1181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7228937" y="4431281"/>
            <a:ext cx="923027" cy="36933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228937" y="4431282"/>
            <a:ext cx="923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Configs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8281361" y="4661789"/>
            <a:ext cx="2708692" cy="4313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410757" y="4692783"/>
            <a:ext cx="2536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ApplicationRunnerMain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280358" y="5693274"/>
            <a:ext cx="5072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</a:t>
            </a:r>
            <a:r>
              <a:rPr lang="en-US" i="1" dirty="0"/>
              <a:t>run-app.sh</a:t>
            </a:r>
            <a:r>
              <a:rPr lang="en-US" dirty="0"/>
              <a:t> runs </a:t>
            </a:r>
            <a:r>
              <a:rPr lang="en-US" i="1" dirty="0"/>
              <a:t>ApplicationRunnerMain.java</a:t>
            </a:r>
            <a:r>
              <a:rPr lang="en-US" dirty="0"/>
              <a:t> class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16" y="6005309"/>
            <a:ext cx="5819775" cy="27622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10552" y="4746203"/>
            <a:ext cx="4589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./run-app.sh </a:t>
            </a:r>
            <a:r>
              <a:rPr lang="en-US" sz="1200" i="1" dirty="0" err="1"/>
              <a:t>wikipedia.application.WikipediaApplication</a:t>
            </a:r>
            <a:r>
              <a:rPr lang="en-US" sz="1200" i="1" dirty="0"/>
              <a:t> --</a:t>
            </a:r>
            <a:r>
              <a:rPr lang="en-US" sz="1200" i="1" dirty="0" err="1"/>
              <a:t>config</a:t>
            </a:r>
            <a:r>
              <a:rPr lang="en-US" sz="1200" i="1" dirty="0"/>
              <a:t>-factory=</a:t>
            </a:r>
            <a:r>
              <a:rPr lang="en-US" sz="1200" i="1" dirty="0" err="1"/>
              <a:t>org.apache.samza.config.factories.PropertiesConfigFactory</a:t>
            </a:r>
            <a:r>
              <a:rPr lang="en-US" sz="1200" i="1" dirty="0"/>
              <a:t> --</a:t>
            </a:r>
            <a:r>
              <a:rPr lang="en-US" sz="1200" i="1" dirty="0" err="1"/>
              <a:t>config</a:t>
            </a:r>
            <a:r>
              <a:rPr lang="en-US" sz="1200" i="1" dirty="0"/>
              <a:t>-path=</a:t>
            </a:r>
            <a:r>
              <a:rPr lang="en-US" sz="1200" i="1" dirty="0" err="1"/>
              <a:t>wikipediaApplication.properties</a:t>
            </a:r>
            <a:endParaRPr lang="en-US" sz="1200" i="1" dirty="0"/>
          </a:p>
        </p:txBody>
      </p:sp>
      <p:sp>
        <p:nvSpPr>
          <p:cNvPr id="10" name="Rectangle 9"/>
          <p:cNvSpPr/>
          <p:nvPr/>
        </p:nvSpPr>
        <p:spPr>
          <a:xfrm>
            <a:off x="6739314" y="1688301"/>
            <a:ext cx="1963551" cy="2866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57415" y="1653127"/>
            <a:ext cx="1832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Application code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739314" y="2047810"/>
            <a:ext cx="1963551" cy="2866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734326" y="2002546"/>
            <a:ext cx="2078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Samza</a:t>
            </a:r>
            <a:r>
              <a:rPr lang="en-US" altLang="zh-CN" dirty="0"/>
              <a:t> environment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739315" y="2366633"/>
            <a:ext cx="1963551" cy="2866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6697826" y="2339996"/>
            <a:ext cx="210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Other dependencies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519681" y="2501335"/>
            <a:ext cx="864052" cy="55237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11424" y="2458481"/>
            <a:ext cx="957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Hadoop client</a:t>
            </a:r>
          </a:p>
        </p:txBody>
      </p:sp>
      <p:cxnSp>
        <p:nvCxnSpPr>
          <p:cNvPr id="18" name="Straight Arrow Connector 17"/>
          <p:cNvCxnSpPr>
            <a:endCxn id="3" idx="1"/>
          </p:cNvCxnSpPr>
          <p:nvPr/>
        </p:nvCxnSpPr>
        <p:spPr>
          <a:xfrm flipV="1">
            <a:off x="6383733" y="2775188"/>
            <a:ext cx="2728193" cy="18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727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231" y="0"/>
            <a:ext cx="10515600" cy="1325563"/>
          </a:xfrm>
        </p:spPr>
        <p:txBody>
          <a:bodyPr/>
          <a:lstStyle/>
          <a:p>
            <a:r>
              <a:rPr lang="en-US" dirty="0"/>
              <a:t>Configuration file 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14" y="1158694"/>
            <a:ext cx="4728063" cy="56993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94596" y="1158694"/>
            <a:ext cx="3964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configuration file: </a:t>
            </a:r>
            <a:r>
              <a:rPr lang="en-US" dirty="0" err="1"/>
              <a:t>wikipediaApplication.properties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82154" y="2171700"/>
            <a:ext cx="29805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XML format</a:t>
            </a:r>
          </a:p>
          <a:p>
            <a:endParaRPr lang="en-US" dirty="0"/>
          </a:p>
          <a:p>
            <a:r>
              <a:rPr lang="en-US" dirty="0"/>
              <a:t>Defines which class will be sent to YARN clusters as application, which cluster client are using, which stream system are using, etc.</a:t>
            </a:r>
          </a:p>
        </p:txBody>
      </p:sp>
    </p:spTree>
    <p:extLst>
      <p:ext uri="{BB962C8B-B14F-4D97-AF65-F5344CB8AC3E}">
        <p14:creationId xmlns:p14="http://schemas.microsoft.com/office/powerpoint/2010/main" val="3971765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68634"/>
            <a:ext cx="10515600" cy="1325563"/>
          </a:xfrm>
        </p:spPr>
        <p:txBody>
          <a:bodyPr/>
          <a:lstStyle/>
          <a:p>
            <a:r>
              <a:rPr lang="en-US" dirty="0" err="1"/>
              <a:t>ApplicationRunnerMain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056929"/>
            <a:ext cx="331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Run </a:t>
            </a:r>
            <a:r>
              <a:rPr lang="en-US" dirty="0" err="1"/>
              <a:t>ApplicationRunnerMain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730" y="3391809"/>
            <a:ext cx="3618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(3)Generate the instance of </a:t>
            </a:r>
            <a:r>
              <a:rPr lang="en-US" altLang="zh-CN" dirty="0" err="1"/>
              <a:t>StreamAppplication</a:t>
            </a:r>
            <a:r>
              <a:rPr lang="en-US" altLang="zh-CN" dirty="0"/>
              <a:t> class based on </a:t>
            </a:r>
            <a:r>
              <a:rPr lang="en-US" altLang="zh-CN" dirty="0" err="1"/>
              <a:t>configs</a:t>
            </a:r>
            <a:r>
              <a:rPr lang="en-US" altLang="zh-CN" dirty="0"/>
              <a:t>, ‘wikipediaApplication.java’ for example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2144" y="1591318"/>
            <a:ext cx="3027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(1)Parse input parameters to get the </a:t>
            </a:r>
            <a:r>
              <a:rPr lang="en-US" dirty="0" err="1"/>
              <a:t>configs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5473" y="2517366"/>
            <a:ext cx="3810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(2)Create </a:t>
            </a:r>
            <a:r>
              <a:rPr lang="en-US" dirty="0" err="1"/>
              <a:t>ApplicationRunner</a:t>
            </a:r>
            <a:r>
              <a:rPr lang="en-US" dirty="0"/>
              <a:t> based on </a:t>
            </a:r>
            <a:r>
              <a:rPr lang="en-US" dirty="0" err="1"/>
              <a:t>configs</a:t>
            </a:r>
            <a:r>
              <a:rPr lang="en-US" dirty="0"/>
              <a:t>(</a:t>
            </a:r>
            <a:r>
              <a:rPr lang="en-US" dirty="0" err="1"/>
              <a:t>RemoteApplicationRunner</a:t>
            </a:r>
            <a:r>
              <a:rPr lang="en-US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891" y="4768789"/>
            <a:ext cx="2895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</a:t>
            </a:r>
            <a:r>
              <a:rPr lang="en-US" dirty="0" err="1"/>
              <a:t>ApplicationRunner</a:t>
            </a:r>
            <a:r>
              <a:rPr lang="en-US" dirty="0"/>
              <a:t> run StreamApplication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4891" y="5642881"/>
            <a:ext cx="3224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(5)If submit </a:t>
            </a:r>
            <a:r>
              <a:rPr lang="en-US" dirty="0" err="1"/>
              <a:t>config</a:t>
            </a:r>
            <a:r>
              <a:rPr lang="en-US" dirty="0"/>
              <a:t> is a job not  a application, then use </a:t>
            </a:r>
            <a:r>
              <a:rPr lang="en-US" dirty="0" err="1"/>
              <a:t>JobRunner</a:t>
            </a:r>
            <a:r>
              <a:rPr lang="en-US" dirty="0"/>
              <a:t> directly (same as run-job.sh)</a:t>
            </a:r>
          </a:p>
        </p:txBody>
      </p:sp>
      <p:sp>
        <p:nvSpPr>
          <p:cNvPr id="9" name="Rectangle 8"/>
          <p:cNvSpPr/>
          <p:nvPr/>
        </p:nvSpPr>
        <p:spPr>
          <a:xfrm>
            <a:off x="4986069" y="1354279"/>
            <a:ext cx="2441276" cy="7936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986068" y="1566428"/>
            <a:ext cx="257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ApplicationRunnerMain</a:t>
            </a:r>
            <a:endParaRPr lang="en-US" dirty="0"/>
          </a:p>
        </p:txBody>
      </p:sp>
      <p:cxnSp>
        <p:nvCxnSpPr>
          <p:cNvPr id="12" name="Straight Arrow Connector 11"/>
          <p:cNvCxnSpPr>
            <a:endCxn id="10" idx="1"/>
          </p:cNvCxnSpPr>
          <p:nvPr/>
        </p:nvCxnSpPr>
        <p:spPr>
          <a:xfrm>
            <a:off x="3690403" y="1739393"/>
            <a:ext cx="1295665" cy="11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830126" y="1266625"/>
            <a:ext cx="1009293" cy="4428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886200" y="1296543"/>
            <a:ext cx="89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Configs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9" idx="2"/>
            <a:endCxn id="23" idx="0"/>
          </p:cNvCxnSpPr>
          <p:nvPr/>
        </p:nvCxnSpPr>
        <p:spPr>
          <a:xfrm flipH="1">
            <a:off x="5698912" y="2147909"/>
            <a:ext cx="507795" cy="913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705256" y="3061051"/>
            <a:ext cx="1987311" cy="605762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896881" y="2249868"/>
            <a:ext cx="1009293" cy="4428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952955" y="2279786"/>
            <a:ext cx="89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Configs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750005" y="3172910"/>
            <a:ext cx="2009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ApplicationRunner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348877" y="3915634"/>
            <a:ext cx="2708693" cy="6124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3" idx="2"/>
            <a:endCxn id="37" idx="0"/>
          </p:cNvCxnSpPr>
          <p:nvPr/>
        </p:nvCxnSpPr>
        <p:spPr>
          <a:xfrm>
            <a:off x="5698912" y="3666813"/>
            <a:ext cx="4312" cy="248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348877" y="4076839"/>
            <a:ext cx="270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RemoteApplicationRunner</a:t>
            </a:r>
            <a:endParaRPr lang="en-US" dirty="0"/>
          </a:p>
        </p:txBody>
      </p:sp>
      <p:cxnSp>
        <p:nvCxnSpPr>
          <p:cNvPr id="55" name="Straight Arrow Connector 54"/>
          <p:cNvCxnSpPr>
            <a:stCxn id="9" idx="2"/>
            <a:endCxn id="67" idx="0"/>
          </p:cNvCxnSpPr>
          <p:nvPr/>
        </p:nvCxnSpPr>
        <p:spPr>
          <a:xfrm>
            <a:off x="6206707" y="2147909"/>
            <a:ext cx="2349394" cy="890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114800" y="1729817"/>
            <a:ext cx="797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339935" y="2679168"/>
            <a:ext cx="47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339935" y="3583097"/>
            <a:ext cx="47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67" name="Rectangle 66"/>
          <p:cNvSpPr/>
          <p:nvPr/>
        </p:nvSpPr>
        <p:spPr>
          <a:xfrm>
            <a:off x="7589942" y="3038235"/>
            <a:ext cx="1932317" cy="605762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7589942" y="3153432"/>
            <a:ext cx="1932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StreamApplication</a:t>
            </a:r>
          </a:p>
        </p:txBody>
      </p:sp>
      <p:sp>
        <p:nvSpPr>
          <p:cNvPr id="75" name="Rectangle 74"/>
          <p:cNvSpPr/>
          <p:nvPr/>
        </p:nvSpPr>
        <p:spPr>
          <a:xfrm>
            <a:off x="7678989" y="2228968"/>
            <a:ext cx="1009293" cy="4428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735063" y="2258886"/>
            <a:ext cx="89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Configs</a:t>
            </a:r>
            <a:endParaRPr lang="en-US" dirty="0"/>
          </a:p>
        </p:txBody>
      </p:sp>
      <p:cxnSp>
        <p:nvCxnSpPr>
          <p:cNvPr id="80" name="Straight Arrow Connector 79"/>
          <p:cNvCxnSpPr>
            <a:stCxn id="67" idx="2"/>
            <a:endCxn id="81" idx="0"/>
          </p:cNvCxnSpPr>
          <p:nvPr/>
        </p:nvCxnSpPr>
        <p:spPr>
          <a:xfrm>
            <a:off x="8556101" y="3643997"/>
            <a:ext cx="27090" cy="27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7246005" y="3917066"/>
            <a:ext cx="2674371" cy="6110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7246005" y="2656418"/>
            <a:ext cx="53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8556100" y="3584419"/>
            <a:ext cx="53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7480138" y="4015350"/>
            <a:ext cx="220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wikipediaApplication</a:t>
            </a:r>
            <a:endParaRPr lang="en-US" dirty="0"/>
          </a:p>
        </p:txBody>
      </p:sp>
      <p:cxnSp>
        <p:nvCxnSpPr>
          <p:cNvPr id="92" name="Elbow Connector 91"/>
          <p:cNvCxnSpPr>
            <a:stCxn id="81" idx="2"/>
            <a:endCxn id="37" idx="2"/>
          </p:cNvCxnSpPr>
          <p:nvPr/>
        </p:nvCxnSpPr>
        <p:spPr>
          <a:xfrm rot="5400000">
            <a:off x="7143208" y="3088126"/>
            <a:ext cx="12700" cy="2879967"/>
          </a:xfrm>
          <a:prstGeom prst="bentConnector3">
            <a:avLst>
              <a:gd name="adj1" fmla="val 34301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6955901" y="4901501"/>
            <a:ext cx="4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781607" y="6176356"/>
            <a:ext cx="1030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Goto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5.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333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38023"/>
            <a:ext cx="10515600" cy="1325563"/>
          </a:xfrm>
        </p:spPr>
        <p:txBody>
          <a:bodyPr/>
          <a:lstStyle/>
          <a:p>
            <a:r>
              <a:rPr lang="en-US" dirty="0" err="1"/>
              <a:t>ApplicationRunnerMain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93" y="1255336"/>
            <a:ext cx="3225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Run </a:t>
            </a:r>
            <a:r>
              <a:rPr lang="en-US" dirty="0" err="1"/>
              <a:t>ApplicationRunnerMain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546" y="2615529"/>
            <a:ext cx="6819900" cy="11334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53438" y="982612"/>
            <a:ext cx="4460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Read configuration from </a:t>
            </a:r>
            <a:r>
              <a:rPr lang="en-US" altLang="zh-CN" dirty="0" err="1"/>
              <a:t>commandline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438" y="1338429"/>
            <a:ext cx="808672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6152" y="3777841"/>
            <a:ext cx="2457450" cy="533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8635" y="1824954"/>
            <a:ext cx="5305425" cy="7905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t="29988" b="20309"/>
          <a:stretch/>
        </p:blipFill>
        <p:spPr>
          <a:xfrm>
            <a:off x="3490402" y="1680098"/>
            <a:ext cx="5486400" cy="12309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2037" y="3570818"/>
            <a:ext cx="3667125" cy="476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4590" y="4683204"/>
            <a:ext cx="7248525" cy="21526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76152" y="4433966"/>
            <a:ext cx="7019925" cy="314325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2794958" y="2220224"/>
            <a:ext cx="1078302" cy="203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601032" y="2913422"/>
            <a:ext cx="323987" cy="238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0" idx="1"/>
          </p:cNvCxnSpPr>
          <p:nvPr/>
        </p:nvCxnSpPr>
        <p:spPr>
          <a:xfrm>
            <a:off x="3618783" y="3152393"/>
            <a:ext cx="265807" cy="2607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328322" y="3226281"/>
            <a:ext cx="674335" cy="650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7220755" y="2759155"/>
            <a:ext cx="1530888" cy="989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7796801" y="3940510"/>
            <a:ext cx="954842" cy="2089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2583881" y="3677446"/>
            <a:ext cx="1615401" cy="1627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66" idx="3"/>
          </p:cNvCxnSpPr>
          <p:nvPr/>
        </p:nvCxnSpPr>
        <p:spPr>
          <a:xfrm flipV="1">
            <a:off x="3230325" y="4061861"/>
            <a:ext cx="743907" cy="2306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-17641" y="3655728"/>
            <a:ext cx="3618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(3)Generate the instance of </a:t>
            </a:r>
            <a:r>
              <a:rPr lang="en-US" altLang="zh-CN" dirty="0" err="1"/>
              <a:t>StreamAppplication</a:t>
            </a:r>
            <a:r>
              <a:rPr lang="en-US" altLang="zh-CN" dirty="0"/>
              <a:t> class based on </a:t>
            </a:r>
            <a:r>
              <a:rPr lang="en-US" altLang="zh-CN" dirty="0" err="1"/>
              <a:t>configs</a:t>
            </a:r>
            <a:r>
              <a:rPr lang="en-US" altLang="zh-CN" dirty="0"/>
              <a:t>, ‘wikipediaApplication.java’ for example 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22773" y="1855237"/>
            <a:ext cx="3027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(1)Parse input parameters to get the </a:t>
            </a:r>
            <a:r>
              <a:rPr lang="en-US" dirty="0" err="1"/>
              <a:t>configs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26102" y="2781285"/>
            <a:ext cx="3810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(2)Create </a:t>
            </a:r>
            <a:r>
              <a:rPr lang="en-US" dirty="0" err="1"/>
              <a:t>ApplicationRunner</a:t>
            </a:r>
            <a:r>
              <a:rPr lang="en-US" dirty="0"/>
              <a:t> based on </a:t>
            </a:r>
            <a:r>
              <a:rPr lang="en-US" dirty="0" err="1"/>
              <a:t>configs</a:t>
            </a:r>
            <a:r>
              <a:rPr lang="en-US" dirty="0"/>
              <a:t>(</a:t>
            </a:r>
            <a:r>
              <a:rPr lang="en-US" dirty="0" err="1"/>
              <a:t>RemoteApplicationRunner</a:t>
            </a:r>
            <a:r>
              <a:rPr lang="en-US" dirty="0"/>
              <a:t>)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520" y="5032708"/>
            <a:ext cx="2895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</a:t>
            </a:r>
            <a:r>
              <a:rPr lang="en-US" dirty="0" err="1"/>
              <a:t>ApplicationRunner</a:t>
            </a:r>
            <a:r>
              <a:rPr lang="en-US" dirty="0"/>
              <a:t> run StreamApplication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520" y="5906800"/>
            <a:ext cx="3224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(5)If submit </a:t>
            </a:r>
            <a:r>
              <a:rPr lang="en-US" dirty="0" err="1"/>
              <a:t>config</a:t>
            </a:r>
            <a:r>
              <a:rPr lang="en-US" dirty="0"/>
              <a:t> is a job not  a application, then use </a:t>
            </a:r>
            <a:r>
              <a:rPr lang="en-US" dirty="0" err="1"/>
              <a:t>JobRunner</a:t>
            </a:r>
            <a:r>
              <a:rPr lang="en-US" dirty="0"/>
              <a:t> directly (same as run-job.sh)</a:t>
            </a:r>
          </a:p>
        </p:txBody>
      </p:sp>
    </p:spTree>
    <p:extLst>
      <p:ext uri="{BB962C8B-B14F-4D97-AF65-F5344CB8AC3E}">
        <p14:creationId xmlns:p14="http://schemas.microsoft.com/office/powerpoint/2010/main" val="2880273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RemoteApplicationRunner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947755" y="1424041"/>
            <a:ext cx="2693323" cy="3868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030882" y="1441567"/>
            <a:ext cx="2443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ApplicationRunnerMain</a:t>
            </a:r>
            <a:endParaRPr lang="en-US" dirty="0"/>
          </a:p>
        </p:txBody>
      </p:sp>
      <p:cxnSp>
        <p:nvCxnSpPr>
          <p:cNvPr id="6" name="Straight Arrow Connector 5"/>
          <p:cNvCxnSpPr>
            <a:stCxn id="3" idx="2"/>
            <a:endCxn id="8" idx="0"/>
          </p:cNvCxnSpPr>
          <p:nvPr/>
        </p:nvCxnSpPr>
        <p:spPr>
          <a:xfrm>
            <a:off x="7294417" y="1810899"/>
            <a:ext cx="1" cy="120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345082" y="3018899"/>
            <a:ext cx="3898671" cy="24508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03025" y="3042052"/>
            <a:ext cx="269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RemoteApplicationRunner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50166" y="786518"/>
            <a:ext cx="3500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5.ApplicationRunnerMain builds </a:t>
            </a:r>
            <a:r>
              <a:rPr lang="en-US" dirty="0" err="1"/>
              <a:t>RemoteApplicationRunner</a:t>
            </a:r>
            <a:r>
              <a:rPr lang="en-US" dirty="0"/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5158" y="2014241"/>
            <a:ext cx="3657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(1)Setup </a:t>
            </a:r>
            <a:r>
              <a:rPr lang="en-US" dirty="0" err="1"/>
              <a:t>RemoteApplicationRunner</a:t>
            </a:r>
            <a:r>
              <a:rPr lang="en-US" dirty="0"/>
              <a:t> based on </a:t>
            </a:r>
            <a:r>
              <a:rPr lang="en-US" dirty="0" err="1"/>
              <a:t>config</a:t>
            </a:r>
            <a:r>
              <a:rPr lang="en-US" dirty="0"/>
              <a:t> (store </a:t>
            </a:r>
            <a:r>
              <a:rPr lang="en-US" dirty="0" err="1"/>
              <a:t>config</a:t>
            </a:r>
            <a:r>
              <a:rPr lang="en-US" dirty="0"/>
              <a:t> in </a:t>
            </a:r>
            <a:r>
              <a:rPr lang="en-US" dirty="0" err="1"/>
              <a:t>RemoteApplicationRunner</a:t>
            </a:r>
            <a:r>
              <a:rPr lang="en-US" dirty="0"/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75158" y="3518963"/>
            <a:ext cx="4022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(2)Initialize </a:t>
            </a:r>
            <a:r>
              <a:rPr lang="en-US" dirty="0">
                <a:hlinkClick r:id="rId2" action="ppaction://hlinksldjump"/>
              </a:rPr>
              <a:t>StreamManager</a:t>
            </a:r>
            <a:r>
              <a:rPr lang="en-US" dirty="0"/>
              <a:t> and </a:t>
            </a:r>
            <a:r>
              <a:rPr lang="en-US" dirty="0" err="1"/>
              <a:t>ExecutionPlanner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805911" y="4357163"/>
            <a:ext cx="1413165" cy="8241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001259" y="4426482"/>
            <a:ext cx="1022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StreamManager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724585" y="4357163"/>
            <a:ext cx="1413165" cy="8241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891888" y="4403329"/>
            <a:ext cx="110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ExecutionPlanner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7489764" y="2164304"/>
            <a:ext cx="1338347" cy="3761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724585" y="2159520"/>
            <a:ext cx="114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config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834091" y="2152740"/>
            <a:ext cx="515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066857" y="3388231"/>
            <a:ext cx="1338347" cy="3761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7301678" y="3383447"/>
            <a:ext cx="114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config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27" idx="2"/>
            <a:endCxn id="19" idx="0"/>
          </p:cNvCxnSpPr>
          <p:nvPr/>
        </p:nvCxnSpPr>
        <p:spPr>
          <a:xfrm>
            <a:off x="7736031" y="3764355"/>
            <a:ext cx="695137" cy="592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7" idx="2"/>
            <a:endCxn id="17" idx="0"/>
          </p:cNvCxnSpPr>
          <p:nvPr/>
        </p:nvCxnSpPr>
        <p:spPr>
          <a:xfrm flipH="1">
            <a:off x="6512494" y="3764355"/>
            <a:ext cx="1223537" cy="592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485571" y="4004192"/>
            <a:ext cx="573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823171" y="6076604"/>
            <a:ext cx="1197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Goto</a:t>
            </a:r>
            <a:r>
              <a:rPr lang="en-US" dirty="0">
                <a:hlinkClick r:id="rId3" action="ppaction://hlinksldjump"/>
              </a:rPr>
              <a:t> 6.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876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69713"/>
            <a:ext cx="10515600" cy="1325563"/>
          </a:xfrm>
        </p:spPr>
        <p:txBody>
          <a:bodyPr/>
          <a:lstStyle/>
          <a:p>
            <a:r>
              <a:rPr lang="en-US" dirty="0" err="1"/>
              <a:t>RemoteApplicationRunner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113" y="795678"/>
            <a:ext cx="6962775" cy="6286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028" y="1433488"/>
            <a:ext cx="4457700" cy="180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0166" y="786518"/>
            <a:ext cx="3500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5.Build </a:t>
            </a:r>
            <a:r>
              <a:rPr lang="en-US" dirty="0" err="1"/>
              <a:t>RemoteApplicationRunner</a:t>
            </a:r>
            <a:r>
              <a:rPr lang="en-US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0211" y="1097215"/>
            <a:ext cx="3657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(1)Setup </a:t>
            </a:r>
            <a:r>
              <a:rPr lang="en-US" dirty="0" err="1"/>
              <a:t>RemoteApplicationRunner</a:t>
            </a:r>
            <a:r>
              <a:rPr lang="en-US" dirty="0"/>
              <a:t> based on </a:t>
            </a:r>
            <a:r>
              <a:rPr lang="en-US" dirty="0" err="1"/>
              <a:t>config</a:t>
            </a:r>
            <a:endParaRPr lang="en-US" dirty="0"/>
          </a:p>
        </p:txBody>
      </p:sp>
      <p:cxnSp>
        <p:nvCxnSpPr>
          <p:cNvPr id="10" name="Straight Arrow Connector 9"/>
          <p:cNvCxnSpPr>
            <a:endCxn id="4" idx="1"/>
          </p:cNvCxnSpPr>
          <p:nvPr/>
        </p:nvCxnSpPr>
        <p:spPr>
          <a:xfrm>
            <a:off x="3778370" y="1420700"/>
            <a:ext cx="704658" cy="103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113" y="1788826"/>
            <a:ext cx="6248400" cy="819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9699" y="2616771"/>
            <a:ext cx="6057900" cy="8191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7611" y="3724357"/>
            <a:ext cx="5600700" cy="11811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10211" y="2607976"/>
            <a:ext cx="3657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(2)Initialize StreamManager and </a:t>
            </a:r>
            <a:r>
              <a:rPr lang="en-US" dirty="0" err="1"/>
              <a:t>ExecutionPlanner</a:t>
            </a:r>
            <a:r>
              <a:rPr lang="en-US" dirty="0"/>
              <a:t> (will be explained late)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269411" y="3026346"/>
            <a:ext cx="1406106" cy="63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5" idx="1"/>
          </p:cNvCxnSpPr>
          <p:nvPr/>
        </p:nvCxnSpPr>
        <p:spPr>
          <a:xfrm>
            <a:off x="3778370" y="1420380"/>
            <a:ext cx="869241" cy="2894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778370" y="1433488"/>
            <a:ext cx="897147" cy="1464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008" y="4236045"/>
            <a:ext cx="3820691" cy="6208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0676" y="5719100"/>
            <a:ext cx="3418412" cy="62152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959" y="5035633"/>
            <a:ext cx="3645509" cy="1422346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2668385" y="3026346"/>
            <a:ext cx="601027" cy="1161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336786" y="3026346"/>
            <a:ext cx="932624" cy="3003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30" idx="0"/>
          </p:cNvCxnSpPr>
          <p:nvPr/>
        </p:nvCxnSpPr>
        <p:spPr>
          <a:xfrm>
            <a:off x="9418312" y="3167149"/>
            <a:ext cx="803088" cy="1393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50800" y="4560329"/>
            <a:ext cx="3941200" cy="120996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979742" y="5417299"/>
            <a:ext cx="32710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SystemAdmin</a:t>
            </a:r>
            <a:r>
              <a:rPr lang="en-US" dirty="0"/>
              <a:t> can create </a:t>
            </a:r>
            <a:r>
              <a:rPr lang="en-US" dirty="0" err="1"/>
              <a:t>ChangelogStream</a:t>
            </a:r>
            <a:r>
              <a:rPr lang="en-US" dirty="0"/>
              <a:t>, </a:t>
            </a:r>
            <a:r>
              <a:rPr lang="en-US" dirty="0" err="1"/>
              <a:t>CoordinatorStream</a:t>
            </a:r>
            <a:r>
              <a:rPr lang="en-US" dirty="0"/>
              <a:t>, Stream, etc.</a:t>
            </a:r>
          </a:p>
        </p:txBody>
      </p:sp>
    </p:spTree>
    <p:extLst>
      <p:ext uri="{BB962C8B-B14F-4D97-AF65-F5344CB8AC3E}">
        <p14:creationId xmlns:p14="http://schemas.microsoft.com/office/powerpoint/2010/main" val="4042877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1316"/>
            <a:ext cx="10515600" cy="1155469"/>
          </a:xfrm>
        </p:spPr>
        <p:txBody>
          <a:bodyPr/>
          <a:lstStyle/>
          <a:p>
            <a:r>
              <a:rPr lang="en-US" dirty="0"/>
              <a:t>StreamManager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2631" y="1014153"/>
            <a:ext cx="6841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StreamManager is used to manage the Stream’s </a:t>
            </a:r>
            <a:r>
              <a:rPr lang="en-US" dirty="0" err="1"/>
              <a:t>informatin</a:t>
            </a:r>
            <a:r>
              <a:rPr lang="en-US" dirty="0"/>
              <a:t> for </a:t>
            </a:r>
            <a:r>
              <a:rPr lang="en-US" dirty="0" err="1"/>
              <a:t>ApplicationRunner</a:t>
            </a:r>
            <a:r>
              <a:rPr lang="en-US" dirty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5884" y="1986742"/>
            <a:ext cx="6093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stores the mapping from Stream name(Kafka, Kestrel, etc.) string to the Streams’ interfaces which called </a:t>
            </a:r>
            <a:r>
              <a:rPr lang="en-US" dirty="0" err="1"/>
              <a:t>SystemAdmin</a:t>
            </a:r>
            <a:r>
              <a:rPr lang="en-US" dirty="0"/>
              <a:t>. 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98" y="3465195"/>
            <a:ext cx="5400675" cy="933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98" y="2688128"/>
            <a:ext cx="5715000" cy="6286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3814" y="4472247"/>
            <a:ext cx="5826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StreamManager can create a list of streams on specified systems like Kafka by using </a:t>
            </a:r>
            <a:r>
              <a:rPr lang="en-US" dirty="0" err="1"/>
              <a:t>SystemAdmin</a:t>
            </a:r>
            <a:r>
              <a:rPr lang="en-US" dirty="0"/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3813" y="5627716"/>
            <a:ext cx="5826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StreamManager can obtain the stream partition count information from </a:t>
            </a:r>
            <a:r>
              <a:rPr lang="en-US" dirty="0" err="1"/>
              <a:t>SystemAdmin</a:t>
            </a:r>
            <a:r>
              <a:rPr lang="en-US" dirty="0"/>
              <a:t>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16" y="5061679"/>
            <a:ext cx="3619500" cy="2667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216" y="6237819"/>
            <a:ext cx="6229350" cy="20955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647708" y="1767039"/>
            <a:ext cx="3782292" cy="15497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657704" y="1711983"/>
            <a:ext cx="182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StreamManager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836823" y="2081315"/>
            <a:ext cx="3451861" cy="116064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907086" y="1943181"/>
            <a:ext cx="1255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sysAdmins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930341" y="2312513"/>
            <a:ext cx="1413164" cy="8712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897089" y="2364962"/>
            <a:ext cx="1521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Kafka </a:t>
            </a:r>
            <a:r>
              <a:rPr lang="en-US" dirty="0" err="1"/>
              <a:t>SystemAdmin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457804" y="2306773"/>
            <a:ext cx="1413164" cy="8712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424552" y="2359222"/>
            <a:ext cx="1521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Kinesis </a:t>
            </a:r>
            <a:r>
              <a:rPr lang="en-US" dirty="0" err="1"/>
              <a:t>SystemAdmin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0920844" y="2559080"/>
            <a:ext cx="38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999317" y="3931920"/>
            <a:ext cx="2261062" cy="169579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647708" y="4472247"/>
            <a:ext cx="1072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Kafka System</a:t>
            </a:r>
          </a:p>
        </p:txBody>
      </p:sp>
      <p:cxnSp>
        <p:nvCxnSpPr>
          <p:cNvPr id="27" name="Straight Arrow Connector 26"/>
          <p:cNvCxnSpPr>
            <a:stCxn id="19" idx="2"/>
            <a:endCxn id="24" idx="0"/>
          </p:cNvCxnSpPr>
          <p:nvPr/>
        </p:nvCxnSpPr>
        <p:spPr>
          <a:xfrm flipH="1">
            <a:off x="8129848" y="3183774"/>
            <a:ext cx="507075" cy="74814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9653848" y="3931920"/>
            <a:ext cx="2261062" cy="169579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0302239" y="4472247"/>
            <a:ext cx="1072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Kinesis</a:t>
            </a:r>
          </a:p>
          <a:p>
            <a:r>
              <a:rPr lang="en-US" dirty="0"/>
              <a:t>System</a:t>
            </a:r>
          </a:p>
        </p:txBody>
      </p:sp>
      <p:cxnSp>
        <p:nvCxnSpPr>
          <p:cNvPr id="32" name="Straight Arrow Connector 31"/>
          <p:cNvCxnSpPr>
            <a:stCxn id="21" idx="2"/>
            <a:endCxn id="29" idx="0"/>
          </p:cNvCxnSpPr>
          <p:nvPr/>
        </p:nvCxnSpPr>
        <p:spPr>
          <a:xfrm>
            <a:off x="10164386" y="3178034"/>
            <a:ext cx="619993" cy="7538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403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24691"/>
            <a:ext cx="10515600" cy="1325563"/>
          </a:xfrm>
        </p:spPr>
        <p:txBody>
          <a:bodyPr/>
          <a:lstStyle/>
          <a:p>
            <a:r>
              <a:rPr lang="en-US" dirty="0"/>
              <a:t>Build </a:t>
            </a:r>
            <a:r>
              <a:rPr lang="en-US" dirty="0" err="1"/>
              <a:t>StreamGraph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" y="831540"/>
            <a:ext cx="54365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6.RemoteApplicationRunner </a:t>
            </a:r>
            <a:r>
              <a:rPr lang="en-US" altLang="zh-CN" dirty="0"/>
              <a:t>b</a:t>
            </a:r>
            <a:r>
              <a:rPr lang="en-US" dirty="0"/>
              <a:t>uilds </a:t>
            </a:r>
            <a:r>
              <a:rPr lang="en-US" dirty="0">
                <a:hlinkClick r:id="rId2" action="ppaction://hlinksldjump"/>
              </a:rPr>
              <a:t>StreamGraph</a:t>
            </a:r>
            <a:r>
              <a:rPr lang="en-US" dirty="0"/>
              <a:t> from the </a:t>
            </a:r>
            <a:r>
              <a:rPr lang="en-US" dirty="0" err="1"/>
              <a:t>StreamApplication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3258" y="1477871"/>
            <a:ext cx="4979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(1)Create a empty </a:t>
            </a:r>
            <a:r>
              <a:rPr lang="en-US" dirty="0" err="1"/>
              <a:t>StreamGraph</a:t>
            </a:r>
            <a:r>
              <a:rPr lang="en-US" dirty="0"/>
              <a:t>(implemented by </a:t>
            </a:r>
            <a:r>
              <a:rPr lang="en-US" dirty="0" err="1"/>
              <a:t>StreamGraphImpl</a:t>
            </a:r>
            <a:r>
              <a:rPr lang="en-US" dirty="0"/>
              <a:t>) based on </a:t>
            </a:r>
            <a:r>
              <a:rPr lang="en-US" dirty="0" err="1"/>
              <a:t>ApplicationRunner</a:t>
            </a:r>
            <a:r>
              <a:rPr lang="en-US" dirty="0"/>
              <a:t> and </a:t>
            </a:r>
            <a:r>
              <a:rPr lang="en-US" dirty="0" err="1"/>
              <a:t>config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3259" y="2434817"/>
            <a:ext cx="4414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(2)Pass the StreamGraph and </a:t>
            </a:r>
            <a:r>
              <a:rPr lang="en-US" dirty="0" err="1"/>
              <a:t>Configs</a:t>
            </a:r>
            <a:r>
              <a:rPr lang="en-US" dirty="0"/>
              <a:t> to StreamApplication(</a:t>
            </a:r>
            <a:r>
              <a:rPr lang="en-US" dirty="0" err="1"/>
              <a:t>wikipediaApplication</a:t>
            </a:r>
            <a:r>
              <a:rPr lang="en-US" dirty="0"/>
              <a:t>). StreamApplication will fill the StreamGraph with its application logic.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3259" y="3885826"/>
            <a:ext cx="418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</a:t>
            </a:r>
            <a:r>
              <a:rPr lang="en-US" altLang="zh-CN" dirty="0"/>
              <a:t>In </a:t>
            </a:r>
            <a:r>
              <a:rPr lang="en-US" dirty="0"/>
              <a:t>StreamApplication, set up the application logic in StreamGraph (see </a:t>
            </a:r>
            <a:r>
              <a:rPr lang="en-US" dirty="0">
                <a:hlinkClick r:id="rId3" action="ppaction://hlinksldjump"/>
              </a:rPr>
              <a:t>StreamApplication</a:t>
            </a:r>
            <a:r>
              <a:rPr lang="en-US" dirty="0"/>
              <a:t>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418012" y="1410792"/>
            <a:ext cx="2967642" cy="504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563483" y="1453317"/>
            <a:ext cx="2938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RemoteApplicationRunner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9066912" y="720027"/>
            <a:ext cx="2364369" cy="5962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103718" y="682870"/>
            <a:ext cx="2327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StreamApplication</a:t>
            </a:r>
          </a:p>
          <a:p>
            <a:pPr algn="ctr"/>
            <a:r>
              <a:rPr lang="en-US" altLang="zh-CN" dirty="0"/>
              <a:t>(</a:t>
            </a:r>
            <a:r>
              <a:rPr lang="en-US" altLang="zh-CN" dirty="0" err="1"/>
              <a:t>WikipediaApplication</a:t>
            </a:r>
            <a:r>
              <a:rPr lang="en-US" altLang="zh-CN" dirty="0"/>
              <a:t>)</a:t>
            </a:r>
          </a:p>
        </p:txBody>
      </p: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8901833" y="682870"/>
            <a:ext cx="0" cy="727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2"/>
            <a:endCxn id="21" idx="0"/>
          </p:cNvCxnSpPr>
          <p:nvPr/>
        </p:nvCxnSpPr>
        <p:spPr>
          <a:xfrm>
            <a:off x="8901833" y="1915455"/>
            <a:ext cx="4759" cy="509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817624" y="2847082"/>
            <a:ext cx="2177935" cy="4092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961018" y="2886952"/>
            <a:ext cx="189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StreamGraphImpl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817624" y="2425287"/>
            <a:ext cx="2177935" cy="421794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8164680" y="2477749"/>
            <a:ext cx="1830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StreamGraph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821904" y="1963149"/>
            <a:ext cx="51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</a:t>
            </a:r>
          </a:p>
        </p:txBody>
      </p:sp>
      <p:cxnSp>
        <p:nvCxnSpPr>
          <p:cNvPr id="24" name="Straight Arrow Connector 23"/>
          <p:cNvCxnSpPr>
            <a:stCxn id="20" idx="2"/>
            <a:endCxn id="29" idx="0"/>
          </p:cNvCxnSpPr>
          <p:nvPr/>
        </p:nvCxnSpPr>
        <p:spPr>
          <a:xfrm>
            <a:off x="8906591" y="3256284"/>
            <a:ext cx="13645" cy="340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7405544" y="174568"/>
            <a:ext cx="2967642" cy="504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551015" y="217093"/>
            <a:ext cx="2938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ApplicationRunnerMain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558646" y="860345"/>
            <a:ext cx="407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719648" y="3633694"/>
            <a:ext cx="2364369" cy="5962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756454" y="3596537"/>
            <a:ext cx="2327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StreamApplication</a:t>
            </a:r>
          </a:p>
          <a:p>
            <a:pPr algn="ctr"/>
            <a:r>
              <a:rPr lang="en-US" altLang="zh-CN" dirty="0"/>
              <a:t>(</a:t>
            </a:r>
            <a:r>
              <a:rPr lang="en-US" altLang="zh-CN" dirty="0" err="1"/>
              <a:t>WikipediaApplication</a:t>
            </a:r>
            <a:r>
              <a:rPr lang="en-US" altLang="zh-CN" dirty="0"/>
              <a:t>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883006" y="3227205"/>
            <a:ext cx="49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cxnSp>
        <p:nvCxnSpPr>
          <p:cNvPr id="31" name="Elbow Connector 30"/>
          <p:cNvCxnSpPr>
            <a:stCxn id="13" idx="1"/>
            <a:endCxn id="28" idx="1"/>
          </p:cNvCxnSpPr>
          <p:nvPr/>
        </p:nvCxnSpPr>
        <p:spPr>
          <a:xfrm rot="10800000" flipH="1" flipV="1">
            <a:off x="7418012" y="1663124"/>
            <a:ext cx="301636" cy="2268694"/>
          </a:xfrm>
          <a:prstGeom prst="bentConnector3">
            <a:avLst>
              <a:gd name="adj1" fmla="val -757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119226" y="2714682"/>
            <a:ext cx="49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175259" y="2636184"/>
            <a:ext cx="943967" cy="3601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235827" y="2631612"/>
            <a:ext cx="88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configs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124687" y="4532686"/>
            <a:ext cx="3591098" cy="15041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7144864" y="4494362"/>
            <a:ext cx="20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StreamGraph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7400781" y="4910709"/>
            <a:ext cx="2955174" cy="9414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7800393" y="5371421"/>
            <a:ext cx="334892" cy="31588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endCxn id="38" idx="2"/>
          </p:cNvCxnSpPr>
          <p:nvPr/>
        </p:nvCxnSpPr>
        <p:spPr>
          <a:xfrm>
            <a:off x="7469665" y="5529363"/>
            <a:ext cx="330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8" idx="6"/>
            <a:endCxn id="41" idx="2"/>
          </p:cNvCxnSpPr>
          <p:nvPr/>
        </p:nvCxnSpPr>
        <p:spPr>
          <a:xfrm>
            <a:off x="8135285" y="5529363"/>
            <a:ext cx="406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8541415" y="5371421"/>
            <a:ext cx="324360" cy="31588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41" idx="6"/>
            <a:endCxn id="43" idx="2"/>
          </p:cNvCxnSpPr>
          <p:nvPr/>
        </p:nvCxnSpPr>
        <p:spPr>
          <a:xfrm>
            <a:off x="8865775" y="5529363"/>
            <a:ext cx="483913" cy="6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9349688" y="5377447"/>
            <a:ext cx="324360" cy="31588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>
            <a:stCxn id="43" idx="6"/>
          </p:cNvCxnSpPr>
          <p:nvPr/>
        </p:nvCxnSpPr>
        <p:spPr>
          <a:xfrm flipV="1">
            <a:off x="9674048" y="5529363"/>
            <a:ext cx="392738" cy="6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845980" y="4903896"/>
            <a:ext cx="198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Application’s logic</a:t>
            </a:r>
          </a:p>
        </p:txBody>
      </p:sp>
      <p:cxnSp>
        <p:nvCxnSpPr>
          <p:cNvPr id="47" name="Straight Arrow Connector 46"/>
          <p:cNvCxnSpPr>
            <a:stCxn id="29" idx="2"/>
          </p:cNvCxnSpPr>
          <p:nvPr/>
        </p:nvCxnSpPr>
        <p:spPr>
          <a:xfrm>
            <a:off x="8920236" y="4242868"/>
            <a:ext cx="0" cy="292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930917" y="4159009"/>
            <a:ext cx="49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</a:t>
            </a:r>
          </a:p>
        </p:txBody>
      </p:sp>
      <p:cxnSp>
        <p:nvCxnSpPr>
          <p:cNvPr id="51" name="Straight Arrow Connector 50"/>
          <p:cNvCxnSpPr>
            <a:stCxn id="35" idx="2"/>
            <a:endCxn id="53" idx="0"/>
          </p:cNvCxnSpPr>
          <p:nvPr/>
        </p:nvCxnSpPr>
        <p:spPr>
          <a:xfrm flipH="1">
            <a:off x="8913413" y="6036801"/>
            <a:ext cx="6823" cy="290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7593218" y="6327399"/>
            <a:ext cx="2640389" cy="3906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7985277" y="6348765"/>
            <a:ext cx="207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ExecutionPlanner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8930917" y="5988252"/>
            <a:ext cx="49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</a:t>
            </a:r>
          </a:p>
        </p:txBody>
      </p:sp>
    </p:spTree>
    <p:extLst>
      <p:ext uri="{BB962C8B-B14F-4D97-AF65-F5344CB8AC3E}">
        <p14:creationId xmlns:p14="http://schemas.microsoft.com/office/powerpoint/2010/main" val="3252542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1821" y="-125783"/>
            <a:ext cx="10515600" cy="1325563"/>
          </a:xfrm>
        </p:spPr>
        <p:txBody>
          <a:bodyPr/>
          <a:lstStyle/>
          <a:p>
            <a:r>
              <a:rPr lang="en-US" altLang="zh-CN" dirty="0"/>
              <a:t>StreamGraph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1974" y="1336532"/>
            <a:ext cx="11139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StreamApplication, the computation logic is </a:t>
            </a:r>
            <a:r>
              <a:rPr lang="en-US" altLang="zh-CN" sz="2400" dirty="0"/>
              <a:t>expressed in a dataflow graph called </a:t>
            </a:r>
            <a:r>
              <a:rPr lang="en-US" altLang="zh-CN" sz="2400" dirty="0" err="1"/>
              <a:t>StreamGraph</a:t>
            </a:r>
            <a:r>
              <a:rPr lang="en-US" altLang="zh-CN" sz="2400" dirty="0"/>
              <a:t>(in </a:t>
            </a:r>
            <a:r>
              <a:rPr lang="en-US" altLang="zh-CN" sz="2400" dirty="0" err="1"/>
              <a:t>Samza</a:t>
            </a:r>
            <a:r>
              <a:rPr lang="en-US" altLang="zh-CN" sz="2400" dirty="0"/>
              <a:t>).</a:t>
            </a:r>
          </a:p>
          <a:p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331974" y="2836663"/>
            <a:ext cx="1058150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StreamGraph has two kinds of components </a:t>
            </a:r>
          </a:p>
          <a:p>
            <a:endParaRPr lang="en-US" sz="2000" dirty="0"/>
          </a:p>
          <a:p>
            <a:r>
              <a:rPr lang="en-US" sz="2000" dirty="0" err="1"/>
              <a:t>Messag</a:t>
            </a:r>
            <a:r>
              <a:rPr lang="en-US" altLang="zh-CN" sz="2000" dirty="0" err="1"/>
              <a:t>eStreams</a:t>
            </a:r>
            <a:r>
              <a:rPr lang="en-US" altLang="zh-CN" sz="2000" dirty="0"/>
              <a:t>: Stream of messages</a:t>
            </a:r>
          </a:p>
          <a:p>
            <a:endParaRPr lang="en-US" altLang="zh-CN" sz="2000" dirty="0"/>
          </a:p>
          <a:p>
            <a:r>
              <a:rPr lang="en-US" altLang="zh-CN" sz="2000" dirty="0" err="1"/>
              <a:t>OperatorSpecs</a:t>
            </a:r>
            <a:r>
              <a:rPr lang="en-US" altLang="zh-CN" sz="2000" dirty="0"/>
              <a:t>: Operators like map, window, </a:t>
            </a:r>
            <a:r>
              <a:rPr lang="en-US" altLang="zh-CN" sz="2000" dirty="0" err="1"/>
              <a:t>partitionBy</a:t>
            </a:r>
            <a:r>
              <a:rPr lang="en-US" altLang="zh-CN" sz="2000" dirty="0"/>
              <a:t>(reduce), join, merge which transform one or more streams to some streams. Some of the operators have transform function as parameters</a:t>
            </a:r>
            <a:endParaRPr lang="en-US" sz="2400" dirty="0"/>
          </a:p>
        </p:txBody>
      </p:sp>
      <p:sp>
        <p:nvSpPr>
          <p:cNvPr id="36" name="Rectangle 35"/>
          <p:cNvSpPr/>
          <p:nvPr/>
        </p:nvSpPr>
        <p:spPr>
          <a:xfrm>
            <a:off x="2432404" y="5137013"/>
            <a:ext cx="6849687" cy="16025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340518" y="5715472"/>
            <a:ext cx="397535" cy="39753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 	</a:t>
            </a:r>
          </a:p>
        </p:txBody>
      </p:sp>
      <p:cxnSp>
        <p:nvCxnSpPr>
          <p:cNvPr id="40" name="Straight Arrow Connector 39"/>
          <p:cNvCxnSpPr>
            <a:endCxn id="39" idx="1"/>
          </p:cNvCxnSpPr>
          <p:nvPr/>
        </p:nvCxnSpPr>
        <p:spPr>
          <a:xfrm>
            <a:off x="4002075" y="5439435"/>
            <a:ext cx="396661" cy="334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39" idx="2"/>
          </p:cNvCxnSpPr>
          <p:nvPr/>
        </p:nvCxnSpPr>
        <p:spPr>
          <a:xfrm>
            <a:off x="3908803" y="5904375"/>
            <a:ext cx="431715" cy="9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9" idx="3"/>
          </p:cNvCxnSpPr>
          <p:nvPr/>
        </p:nvCxnSpPr>
        <p:spPr>
          <a:xfrm flipV="1">
            <a:off x="4002075" y="6054789"/>
            <a:ext cx="396661" cy="257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2620931" y="5237230"/>
            <a:ext cx="13740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2" name="TextBox 10"/>
          <p:cNvSpPr txBox="1"/>
          <p:nvPr/>
        </p:nvSpPr>
        <p:spPr>
          <a:xfrm>
            <a:off x="2620931" y="5237230"/>
            <a:ext cx="1442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en-wikipedia</a:t>
            </a:r>
            <a:endParaRPr lang="en-US" dirty="0"/>
          </a:p>
        </p:txBody>
      </p:sp>
      <p:cxnSp>
        <p:nvCxnSpPr>
          <p:cNvPr id="53" name="Straight Arrow Connector 52"/>
          <p:cNvCxnSpPr>
            <a:stCxn id="39" idx="6"/>
            <a:endCxn id="75" idx="2"/>
          </p:cNvCxnSpPr>
          <p:nvPr/>
        </p:nvCxnSpPr>
        <p:spPr>
          <a:xfrm flipV="1">
            <a:off x="4738053" y="5909307"/>
            <a:ext cx="590155" cy="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12"/>
          <p:cNvSpPr txBox="1"/>
          <p:nvPr/>
        </p:nvSpPr>
        <p:spPr>
          <a:xfrm>
            <a:off x="4093510" y="5391265"/>
            <a:ext cx="1089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mergeAll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2597606" y="5669912"/>
            <a:ext cx="13740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7" name="TextBox 14"/>
          <p:cNvSpPr txBox="1"/>
          <p:nvPr/>
        </p:nvSpPr>
        <p:spPr>
          <a:xfrm>
            <a:off x="2528890" y="5654367"/>
            <a:ext cx="151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en-wiktionary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2619567" y="6128918"/>
            <a:ext cx="13740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4" name="TextBox 16"/>
          <p:cNvSpPr txBox="1"/>
          <p:nvPr/>
        </p:nvSpPr>
        <p:spPr>
          <a:xfrm>
            <a:off x="2653351" y="6113373"/>
            <a:ext cx="151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en-wikinews</a:t>
            </a:r>
            <a:endParaRPr lang="en-US" dirty="0"/>
          </a:p>
        </p:txBody>
      </p:sp>
      <p:sp>
        <p:nvSpPr>
          <p:cNvPr id="75" name="Oval 74"/>
          <p:cNvSpPr/>
          <p:nvPr/>
        </p:nvSpPr>
        <p:spPr>
          <a:xfrm>
            <a:off x="5328208" y="5710539"/>
            <a:ext cx="397535" cy="39753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 	</a:t>
            </a:r>
          </a:p>
        </p:txBody>
      </p:sp>
      <p:cxnSp>
        <p:nvCxnSpPr>
          <p:cNvPr id="77" name="Straight Arrow Connector 76"/>
          <p:cNvCxnSpPr>
            <a:stCxn id="75" idx="6"/>
            <a:endCxn id="79" idx="2"/>
          </p:cNvCxnSpPr>
          <p:nvPr/>
        </p:nvCxnSpPr>
        <p:spPr>
          <a:xfrm>
            <a:off x="5725743" y="5909307"/>
            <a:ext cx="661225" cy="4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19"/>
          <p:cNvSpPr txBox="1"/>
          <p:nvPr/>
        </p:nvSpPr>
        <p:spPr>
          <a:xfrm>
            <a:off x="5016044" y="5388138"/>
            <a:ext cx="125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Wiki</a:t>
            </a:r>
            <a:r>
              <a:rPr lang="en-US" dirty="0" err="1"/>
              <a:t>Parser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6386968" y="5712707"/>
            <a:ext cx="402775" cy="40277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0" name="TextBox 21"/>
          <p:cNvSpPr txBox="1"/>
          <p:nvPr/>
        </p:nvSpPr>
        <p:spPr>
          <a:xfrm>
            <a:off x="6150373" y="5429836"/>
            <a:ext cx="103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window</a:t>
            </a:r>
          </a:p>
        </p:txBody>
      </p:sp>
      <p:sp>
        <p:nvSpPr>
          <p:cNvPr id="81" name="Oval 80"/>
          <p:cNvSpPr/>
          <p:nvPr/>
        </p:nvSpPr>
        <p:spPr>
          <a:xfrm>
            <a:off x="7444594" y="5721215"/>
            <a:ext cx="402775" cy="40277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82" name="Straight Arrow Connector 81"/>
          <p:cNvCxnSpPr>
            <a:stCxn id="79" idx="6"/>
            <a:endCxn id="81" idx="2"/>
          </p:cNvCxnSpPr>
          <p:nvPr/>
        </p:nvCxnSpPr>
        <p:spPr>
          <a:xfrm>
            <a:off x="6789743" y="5914095"/>
            <a:ext cx="654851" cy="8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24"/>
          <p:cNvSpPr txBox="1"/>
          <p:nvPr/>
        </p:nvSpPr>
        <p:spPr>
          <a:xfrm>
            <a:off x="7266074" y="5149939"/>
            <a:ext cx="872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formatOutput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8373780" y="5577609"/>
            <a:ext cx="871609" cy="6791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5" name="TextBox 26"/>
          <p:cNvSpPr txBox="1"/>
          <p:nvPr/>
        </p:nvSpPr>
        <p:spPr>
          <a:xfrm>
            <a:off x="8348317" y="5602721"/>
            <a:ext cx="922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wikipedia</a:t>
            </a:r>
            <a:r>
              <a:rPr lang="en-US" dirty="0"/>
              <a:t>-stats</a:t>
            </a:r>
          </a:p>
        </p:txBody>
      </p:sp>
      <p:cxnSp>
        <p:nvCxnSpPr>
          <p:cNvPr id="86" name="Straight Arrow Connector 85"/>
          <p:cNvCxnSpPr>
            <a:stCxn id="81" idx="6"/>
            <a:endCxn id="85" idx="1"/>
          </p:cNvCxnSpPr>
          <p:nvPr/>
        </p:nvCxnSpPr>
        <p:spPr>
          <a:xfrm>
            <a:off x="7847369" y="5922603"/>
            <a:ext cx="500948" cy="3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656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9008"/>
            <a:ext cx="10515600" cy="1325563"/>
          </a:xfrm>
        </p:spPr>
        <p:txBody>
          <a:bodyPr/>
          <a:lstStyle/>
          <a:p>
            <a:r>
              <a:rPr lang="en-US" altLang="zh-CN" dirty="0"/>
              <a:t>StreamGraph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242988" y="2544207"/>
            <a:ext cx="6849687" cy="177607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967601" y="2466749"/>
            <a:ext cx="20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StreamGraph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7151102" y="3394630"/>
            <a:ext cx="397535" cy="39753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	</a:t>
            </a:r>
          </a:p>
        </p:txBody>
      </p:sp>
      <p:cxnSp>
        <p:nvCxnSpPr>
          <p:cNvPr id="6" name="Straight Arrow Connector 5"/>
          <p:cNvCxnSpPr>
            <a:endCxn id="5" idx="1"/>
          </p:cNvCxnSpPr>
          <p:nvPr/>
        </p:nvCxnSpPr>
        <p:spPr>
          <a:xfrm>
            <a:off x="6812659" y="3118593"/>
            <a:ext cx="396661" cy="334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endCxn id="5" idx="2"/>
          </p:cNvCxnSpPr>
          <p:nvPr/>
        </p:nvCxnSpPr>
        <p:spPr>
          <a:xfrm>
            <a:off x="6719387" y="3583533"/>
            <a:ext cx="431715" cy="9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5" idx="3"/>
          </p:cNvCxnSpPr>
          <p:nvPr/>
        </p:nvCxnSpPr>
        <p:spPr>
          <a:xfrm flipV="1">
            <a:off x="6805535" y="3733947"/>
            <a:ext cx="403785" cy="244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431515" y="2916388"/>
            <a:ext cx="13740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431515" y="2916388"/>
            <a:ext cx="1442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en-wikipedia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5" idx="6"/>
            <a:endCxn id="24" idx="2"/>
          </p:cNvCxnSpPr>
          <p:nvPr/>
        </p:nvCxnSpPr>
        <p:spPr>
          <a:xfrm flipV="1">
            <a:off x="7548637" y="3588465"/>
            <a:ext cx="590155" cy="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04094" y="3070423"/>
            <a:ext cx="1089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mergeAll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408190" y="3349070"/>
            <a:ext cx="13740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39474" y="3333525"/>
            <a:ext cx="151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en-wiktionary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420762" y="3799289"/>
            <a:ext cx="13740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454546" y="3783744"/>
            <a:ext cx="151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en-wikinews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5454546" y="4145858"/>
            <a:ext cx="535700" cy="381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619625" y="4504142"/>
            <a:ext cx="172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operator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6982455" y="3922850"/>
            <a:ext cx="133268" cy="5996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288686" y="4510538"/>
            <a:ext cx="1767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MessageStream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2" idx="0"/>
            <a:endCxn id="5" idx="5"/>
          </p:cNvCxnSpPr>
          <p:nvPr/>
        </p:nvCxnSpPr>
        <p:spPr>
          <a:xfrm flipH="1" flipV="1">
            <a:off x="7490419" y="3733947"/>
            <a:ext cx="977821" cy="11786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577108" y="4912577"/>
            <a:ext cx="1782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Merge operator</a:t>
            </a:r>
          </a:p>
        </p:txBody>
      </p:sp>
      <p:cxnSp>
        <p:nvCxnSpPr>
          <p:cNvPr id="23" name="Straight Arrow Connector 22"/>
          <p:cNvCxnSpPr>
            <a:stCxn id="20" idx="0"/>
          </p:cNvCxnSpPr>
          <p:nvPr/>
        </p:nvCxnSpPr>
        <p:spPr>
          <a:xfrm flipV="1">
            <a:off x="7172430" y="3638346"/>
            <a:ext cx="655429" cy="8721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8138792" y="3389697"/>
            <a:ext cx="397535" cy="39753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	</a:t>
            </a:r>
          </a:p>
        </p:txBody>
      </p:sp>
      <p:cxnSp>
        <p:nvCxnSpPr>
          <p:cNvPr id="25" name="Straight Arrow Connector 24"/>
          <p:cNvCxnSpPr>
            <a:stCxn id="24" idx="6"/>
            <a:endCxn id="27" idx="2"/>
          </p:cNvCxnSpPr>
          <p:nvPr/>
        </p:nvCxnSpPr>
        <p:spPr>
          <a:xfrm>
            <a:off x="8536327" y="3588465"/>
            <a:ext cx="661225" cy="4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26628" y="3067296"/>
            <a:ext cx="125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Wiki</a:t>
            </a:r>
            <a:r>
              <a:rPr lang="en-US" dirty="0" err="1"/>
              <a:t>Parser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9197552" y="3391865"/>
            <a:ext cx="402775" cy="40277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8960957" y="3108994"/>
            <a:ext cx="103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window</a:t>
            </a:r>
          </a:p>
        </p:txBody>
      </p:sp>
      <p:sp>
        <p:nvSpPr>
          <p:cNvPr id="29" name="Oval 28"/>
          <p:cNvSpPr/>
          <p:nvPr/>
        </p:nvSpPr>
        <p:spPr>
          <a:xfrm>
            <a:off x="10255178" y="3400373"/>
            <a:ext cx="402775" cy="40277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>
            <a:stCxn id="27" idx="6"/>
            <a:endCxn id="29" idx="2"/>
          </p:cNvCxnSpPr>
          <p:nvPr/>
        </p:nvCxnSpPr>
        <p:spPr>
          <a:xfrm>
            <a:off x="9600327" y="3593253"/>
            <a:ext cx="654851" cy="8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076658" y="2829097"/>
            <a:ext cx="872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formatOutput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1184364" y="3256767"/>
            <a:ext cx="871609" cy="6791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1158901" y="3281879"/>
            <a:ext cx="922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wikipedia</a:t>
            </a:r>
            <a:r>
              <a:rPr lang="en-US" dirty="0"/>
              <a:t>-stats</a:t>
            </a:r>
          </a:p>
        </p:txBody>
      </p:sp>
      <p:cxnSp>
        <p:nvCxnSpPr>
          <p:cNvPr id="34" name="Straight Arrow Connector 33"/>
          <p:cNvCxnSpPr>
            <a:stCxn id="29" idx="6"/>
            <a:endCxn id="33" idx="1"/>
          </p:cNvCxnSpPr>
          <p:nvPr/>
        </p:nvCxnSpPr>
        <p:spPr>
          <a:xfrm>
            <a:off x="10657953" y="3601761"/>
            <a:ext cx="500948" cy="3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768472" y="4585610"/>
            <a:ext cx="148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Map operator</a:t>
            </a:r>
          </a:p>
        </p:txBody>
      </p:sp>
      <p:cxnSp>
        <p:nvCxnSpPr>
          <p:cNvPr id="36" name="Straight Arrow Connector 35"/>
          <p:cNvCxnSpPr>
            <a:stCxn id="35" idx="0"/>
            <a:endCxn id="24" idx="5"/>
          </p:cNvCxnSpPr>
          <p:nvPr/>
        </p:nvCxnSpPr>
        <p:spPr>
          <a:xfrm flipH="1" flipV="1">
            <a:off x="8478109" y="3729014"/>
            <a:ext cx="1033716" cy="8565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5" idx="0"/>
            <a:endCxn id="29" idx="3"/>
          </p:cNvCxnSpPr>
          <p:nvPr/>
        </p:nvCxnSpPr>
        <p:spPr>
          <a:xfrm flipV="1">
            <a:off x="9511825" y="3744163"/>
            <a:ext cx="802338" cy="841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0234597" y="4912577"/>
            <a:ext cx="1858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Window operator</a:t>
            </a:r>
          </a:p>
        </p:txBody>
      </p:sp>
      <p:cxnSp>
        <p:nvCxnSpPr>
          <p:cNvPr id="39" name="Straight Arrow Connector 38"/>
          <p:cNvCxnSpPr>
            <a:stCxn id="38" idx="0"/>
            <a:endCxn id="27" idx="5"/>
          </p:cNvCxnSpPr>
          <p:nvPr/>
        </p:nvCxnSpPr>
        <p:spPr>
          <a:xfrm flipH="1" flipV="1">
            <a:off x="9541342" y="3735655"/>
            <a:ext cx="1622294" cy="11769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22439" y="861901"/>
            <a:ext cx="4497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application defines the logic in the form of </a:t>
            </a:r>
            <a:r>
              <a:rPr lang="en-US" dirty="0" err="1"/>
              <a:t>MessageStreams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31877" y="5704465"/>
            <a:ext cx="4478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Each </a:t>
            </a:r>
            <a:r>
              <a:rPr lang="en-US" altLang="zh-CN" dirty="0" err="1"/>
              <a:t>MessageStream</a:t>
            </a:r>
            <a:r>
              <a:rPr lang="en-US" altLang="zh-CN" dirty="0"/>
              <a:t> is associated with the one </a:t>
            </a:r>
            <a:r>
              <a:rPr lang="en-US" altLang="zh-CN" dirty="0" err="1"/>
              <a:t>OperatorSpec</a:t>
            </a:r>
            <a:r>
              <a:rPr lang="en-US" altLang="zh-CN" dirty="0"/>
              <a:t> where it comes from and records all </a:t>
            </a:r>
            <a:r>
              <a:rPr lang="en-US" altLang="zh-CN" dirty="0" err="1"/>
              <a:t>OperatorSpecs</a:t>
            </a:r>
            <a:r>
              <a:rPr lang="en-US" altLang="zh-CN" dirty="0"/>
              <a:t> it goes to.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9303" y="2085768"/>
            <a:ext cx="45535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StreamGraph, there are </a:t>
            </a:r>
            <a:r>
              <a:rPr lang="en-US" dirty="0" err="1"/>
              <a:t>OperatorSpec</a:t>
            </a:r>
            <a:r>
              <a:rPr lang="en-US" dirty="0"/>
              <a:t>(build by </a:t>
            </a:r>
            <a:r>
              <a:rPr lang="en-US" dirty="0" err="1"/>
              <a:t>OperatorSpecs</a:t>
            </a:r>
            <a:r>
              <a:rPr lang="en-US" dirty="0"/>
              <a:t>) and </a:t>
            </a:r>
            <a:r>
              <a:rPr lang="en-US" dirty="0" err="1"/>
              <a:t>MessageStreams</a:t>
            </a:r>
            <a:r>
              <a:rPr lang="en-US" dirty="0"/>
              <a:t>(implemented by </a:t>
            </a:r>
            <a:r>
              <a:rPr lang="en-US" dirty="0" err="1"/>
              <a:t>MessageStreamImpl</a:t>
            </a:r>
            <a:r>
              <a:rPr lang="en-US" dirty="0"/>
              <a:t>):</a:t>
            </a:r>
          </a:p>
          <a:p>
            <a:r>
              <a:rPr lang="en-US" dirty="0" err="1"/>
              <a:t>OperatorSpecs</a:t>
            </a:r>
            <a:r>
              <a:rPr lang="en-US" dirty="0"/>
              <a:t> transform messages read from input </a:t>
            </a:r>
            <a:r>
              <a:rPr lang="en-US" dirty="0" err="1"/>
              <a:t>MessageStreams</a:t>
            </a:r>
            <a:r>
              <a:rPr lang="en-US" dirty="0"/>
              <a:t> and produce the output </a:t>
            </a:r>
            <a:r>
              <a:rPr lang="en-US" dirty="0" err="1"/>
              <a:t>MessageStreams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99303" y="4199371"/>
            <a:ext cx="4083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</a:t>
            </a:r>
            <a:r>
              <a:rPr lang="en-US" altLang="zh-CN" dirty="0" err="1"/>
              <a:t>MessageStream</a:t>
            </a:r>
            <a:r>
              <a:rPr lang="en-US" altLang="zh-CN" dirty="0"/>
              <a:t> and </a:t>
            </a:r>
            <a:r>
              <a:rPr lang="en-US" altLang="zh-CN" dirty="0" err="1"/>
              <a:t>OperatorSpec</a:t>
            </a:r>
            <a:r>
              <a:rPr lang="en-US" altLang="zh-CN" dirty="0"/>
              <a:t> both are template class. 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22439" y="4910779"/>
            <a:ext cx="4109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</a:t>
            </a:r>
            <a:r>
              <a:rPr lang="en-US" dirty="0" err="1"/>
              <a:t>OperatorSpec</a:t>
            </a:r>
            <a:r>
              <a:rPr lang="en-US" dirty="0"/>
              <a:t> will run application-defined functions (map, </a:t>
            </a:r>
            <a:r>
              <a:rPr lang="en-US" dirty="0" err="1"/>
              <a:t>flatMap</a:t>
            </a:r>
            <a:r>
              <a:rPr lang="en-US" dirty="0"/>
              <a:t>)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548637" y="6166130"/>
            <a:ext cx="2984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2" action="ppaction://hlinksldjump"/>
              </a:rPr>
              <a:t>example </a:t>
            </a:r>
            <a:r>
              <a:rPr lang="en-US" dirty="0" err="1">
                <a:hlinkClick r:id="rId2" action="ppaction://hlinksldjump"/>
              </a:rPr>
              <a:t>aplication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3094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 action="ppaction://hlinksldjump"/>
              </a:rPr>
              <a:t>YARN</a:t>
            </a:r>
            <a:endParaRPr lang="en-US" dirty="0"/>
          </a:p>
          <a:p>
            <a:r>
              <a:rPr lang="en-US" dirty="0">
                <a:hlinkClick r:id="rId3" action="ppaction://hlinksldjump"/>
              </a:rPr>
              <a:t>Concepts</a:t>
            </a:r>
            <a:endParaRPr lang="en-US" dirty="0"/>
          </a:p>
          <a:p>
            <a:r>
              <a:rPr lang="en-US" dirty="0">
                <a:hlinkClick r:id="rId4" action="ppaction://hlinksldjump"/>
              </a:rPr>
              <a:t>Deployment</a:t>
            </a:r>
            <a:endParaRPr lang="en-US" dirty="0"/>
          </a:p>
          <a:p>
            <a:r>
              <a:rPr lang="en-US" dirty="0">
                <a:hlinkClick r:id="rId5" action="ppaction://hlinksldjump"/>
              </a:rPr>
              <a:t>Architecture</a:t>
            </a:r>
            <a:endParaRPr lang="en-US" dirty="0"/>
          </a:p>
          <a:p>
            <a:r>
              <a:rPr lang="en-US" dirty="0">
                <a:hlinkClick r:id="rId6" action="ppaction://hlinksldjump"/>
              </a:rPr>
              <a:t>Application Example</a:t>
            </a:r>
            <a:endParaRPr lang="en-US" dirty="0"/>
          </a:p>
          <a:p>
            <a:endParaRPr lang="en-US" dirty="0"/>
          </a:p>
          <a:p>
            <a:r>
              <a:rPr lang="en-US" dirty="0"/>
              <a:t>Detail</a:t>
            </a:r>
          </a:p>
          <a:p>
            <a:pPr marL="0" indent="0">
              <a:buNone/>
            </a:pPr>
            <a:r>
              <a:rPr lang="en-US" sz="2000" dirty="0">
                <a:hlinkClick r:id="rId7" action="ppaction://hlinksldjump"/>
              </a:rPr>
              <a:t>Run a application</a:t>
            </a:r>
            <a:endParaRPr lang="en-US" sz="2000" dirty="0"/>
          </a:p>
          <a:p>
            <a:pPr marL="0" indent="0">
              <a:buNone/>
            </a:pPr>
            <a:r>
              <a:rPr lang="en-US" sz="2000" dirty="0">
                <a:hlinkClick r:id="rId8" action="ppaction://hlinksldjump"/>
              </a:rPr>
              <a:t>Run a job</a:t>
            </a:r>
            <a:r>
              <a:rPr lang="en-US" sz="2000" dirty="0"/>
              <a:t> (Run application actually use the same </a:t>
            </a:r>
            <a:r>
              <a:rPr lang="en-US" sz="2000" dirty="0" err="1"/>
              <a:t>JobRunner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836963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619" y="0"/>
            <a:ext cx="10515600" cy="1325563"/>
          </a:xfrm>
        </p:spPr>
        <p:txBody>
          <a:bodyPr/>
          <a:lstStyle/>
          <a:p>
            <a:r>
              <a:rPr lang="en-US" altLang="zh-CN" dirty="0"/>
              <a:t>StreamGraph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8016" y="2761584"/>
            <a:ext cx="5109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first type </a:t>
            </a:r>
            <a:r>
              <a:rPr lang="en-US" dirty="0" err="1"/>
              <a:t>OperatorSpecs</a:t>
            </a:r>
            <a:r>
              <a:rPr lang="en-US" dirty="0"/>
              <a:t> are similar to map. </a:t>
            </a:r>
          </a:p>
          <a:p>
            <a:r>
              <a:rPr lang="en-US" dirty="0"/>
              <a:t>Map is the simplest operator: for each input message, use the transform function to transform it and generate zero or more messages, then output these messages</a:t>
            </a:r>
          </a:p>
        </p:txBody>
      </p:sp>
      <p:sp>
        <p:nvSpPr>
          <p:cNvPr id="4" name="Oval 3"/>
          <p:cNvSpPr/>
          <p:nvPr/>
        </p:nvSpPr>
        <p:spPr>
          <a:xfrm>
            <a:off x="8574314" y="2321433"/>
            <a:ext cx="931334" cy="85941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357556" y="3134377"/>
            <a:ext cx="1364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.map(parse)</a:t>
            </a:r>
          </a:p>
        </p:txBody>
      </p:sp>
      <p:cxnSp>
        <p:nvCxnSpPr>
          <p:cNvPr id="6" name="Straight Arrow Connector 5"/>
          <p:cNvCxnSpPr>
            <a:endCxn id="4" idx="2"/>
          </p:cNvCxnSpPr>
          <p:nvPr/>
        </p:nvCxnSpPr>
        <p:spPr>
          <a:xfrm flipV="1">
            <a:off x="6984781" y="2751141"/>
            <a:ext cx="1589533" cy="10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103208" y="2279735"/>
            <a:ext cx="1459866" cy="3812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070288" y="2261844"/>
            <a:ext cx="1538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“Hello world”</a:t>
            </a:r>
          </a:p>
        </p:txBody>
      </p:sp>
      <p:cxnSp>
        <p:nvCxnSpPr>
          <p:cNvPr id="9" name="Straight Arrow Connector 8"/>
          <p:cNvCxnSpPr>
            <a:stCxn id="4" idx="6"/>
          </p:cNvCxnSpPr>
          <p:nvPr/>
        </p:nvCxnSpPr>
        <p:spPr>
          <a:xfrm>
            <a:off x="9505648" y="2751141"/>
            <a:ext cx="1908114" cy="10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9521140" y="2279736"/>
            <a:ext cx="907042" cy="38124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555958" y="2277003"/>
            <a:ext cx="126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“Hello”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520270" y="2287273"/>
            <a:ext cx="907042" cy="38124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491635" y="2284328"/>
            <a:ext cx="126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“World”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7364" y="4468105"/>
            <a:ext cx="5163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second type of </a:t>
            </a:r>
            <a:r>
              <a:rPr lang="en-US" dirty="0" err="1"/>
              <a:t>OperatorSpecs</a:t>
            </a:r>
            <a:r>
              <a:rPr lang="en-US" dirty="0"/>
              <a:t> are like Window: window operator is a </a:t>
            </a:r>
            <a:r>
              <a:rPr lang="en-US" dirty="0" err="1"/>
              <a:t>stateful</a:t>
            </a:r>
            <a:r>
              <a:rPr lang="en-US" dirty="0"/>
              <a:t> operator since it need to aggregate the input messages come in a certain amount of time</a:t>
            </a:r>
          </a:p>
        </p:txBody>
      </p:sp>
      <p:sp>
        <p:nvSpPr>
          <p:cNvPr id="15" name="Oval 14"/>
          <p:cNvSpPr/>
          <p:nvPr/>
        </p:nvSpPr>
        <p:spPr>
          <a:xfrm>
            <a:off x="8609740" y="4285828"/>
            <a:ext cx="931334" cy="85941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endCxn id="15" idx="2"/>
          </p:cNvCxnSpPr>
          <p:nvPr/>
        </p:nvCxnSpPr>
        <p:spPr>
          <a:xfrm>
            <a:off x="5420211" y="4683018"/>
            <a:ext cx="3189529" cy="3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486794" y="4247369"/>
            <a:ext cx="950281" cy="3813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185110" y="5124086"/>
            <a:ext cx="2002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window(3s,count)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47780" y="4253382"/>
            <a:ext cx="80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“Alice”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467409" y="4241356"/>
            <a:ext cx="950281" cy="3813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528395" y="4247369"/>
            <a:ext cx="80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“Alice”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448024" y="4229614"/>
            <a:ext cx="950281" cy="3813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TextBox 55"/>
          <p:cNvSpPr txBox="1"/>
          <p:nvPr/>
        </p:nvSpPr>
        <p:spPr>
          <a:xfrm>
            <a:off x="5509010" y="4235627"/>
            <a:ext cx="80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“Alice”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99313" y="4722580"/>
            <a:ext cx="794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00:00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37793" y="4732815"/>
            <a:ext cx="794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00:01</a:t>
            </a:r>
          </a:p>
        </p:txBody>
      </p:sp>
      <p:sp>
        <p:nvSpPr>
          <p:cNvPr id="26" name="TextBox 61"/>
          <p:cNvSpPr txBox="1"/>
          <p:nvPr/>
        </p:nvSpPr>
        <p:spPr>
          <a:xfrm>
            <a:off x="5603348" y="4743394"/>
            <a:ext cx="794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00:05</a:t>
            </a:r>
          </a:p>
        </p:txBody>
      </p:sp>
      <p:cxnSp>
        <p:nvCxnSpPr>
          <p:cNvPr id="27" name="Straight Arrow Connector 26"/>
          <p:cNvCxnSpPr>
            <a:stCxn id="15" idx="6"/>
          </p:cNvCxnSpPr>
          <p:nvPr/>
        </p:nvCxnSpPr>
        <p:spPr>
          <a:xfrm>
            <a:off x="9541074" y="4715536"/>
            <a:ext cx="23805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0772161" y="4214020"/>
            <a:ext cx="1149450" cy="3813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0833147" y="4220033"/>
            <a:ext cx="1088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“Alice”, 2</a:t>
            </a:r>
          </a:p>
        </p:txBody>
      </p:sp>
      <p:sp>
        <p:nvSpPr>
          <p:cNvPr id="30" name="Rectangle 29"/>
          <p:cNvSpPr/>
          <p:nvPr/>
        </p:nvSpPr>
        <p:spPr>
          <a:xfrm>
            <a:off x="9568139" y="4220033"/>
            <a:ext cx="1149450" cy="3813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629125" y="4226046"/>
            <a:ext cx="1088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“Alice”, 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951018" y="4699277"/>
            <a:ext cx="1023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00:03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809510" y="4722580"/>
            <a:ext cx="1023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00:06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12496" y="1097279"/>
            <a:ext cx="4896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There are several </a:t>
            </a:r>
            <a:r>
              <a:rPr lang="en-US" altLang="zh-CN" dirty="0" err="1"/>
              <a:t>OperatorSpec</a:t>
            </a:r>
            <a:r>
              <a:rPr lang="en-US" altLang="zh-CN" dirty="0"/>
              <a:t>:</a:t>
            </a:r>
          </a:p>
          <a:p>
            <a:r>
              <a:rPr lang="en-US" altLang="zh-CN" i="1" dirty="0"/>
              <a:t>input, map, </a:t>
            </a:r>
            <a:r>
              <a:rPr lang="en-US" altLang="zh-CN" i="1" dirty="0" err="1"/>
              <a:t>flat_map</a:t>
            </a:r>
            <a:r>
              <a:rPr lang="en-US" altLang="zh-CN" i="1" dirty="0"/>
              <a:t>, filter, sink, </a:t>
            </a:r>
            <a:r>
              <a:rPr lang="en-US" altLang="zh-CN" i="1" dirty="0" err="1"/>
              <a:t>send_to</a:t>
            </a:r>
            <a:r>
              <a:rPr lang="en-US" altLang="zh-CN" i="1" dirty="0"/>
              <a:t>, join, window, merge, </a:t>
            </a:r>
            <a:r>
              <a:rPr lang="en-US" altLang="zh-CN" i="1" dirty="0" err="1"/>
              <a:t>partition_by</a:t>
            </a:r>
            <a:r>
              <a:rPr lang="en-US" altLang="zh-CN" i="1" dirty="0"/>
              <a:t>, output</a:t>
            </a:r>
            <a:endParaRPr lang="en-US" i="1" dirty="0"/>
          </a:p>
        </p:txBody>
      </p:sp>
      <p:sp>
        <p:nvSpPr>
          <p:cNvPr id="69" name="TextBox 68"/>
          <p:cNvSpPr txBox="1"/>
          <p:nvPr/>
        </p:nvSpPr>
        <p:spPr>
          <a:xfrm>
            <a:off x="412496" y="1996219"/>
            <a:ext cx="5407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in general they can be divided into two types: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41562" y="5711682"/>
            <a:ext cx="69256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first type </a:t>
            </a:r>
            <a:r>
              <a:rPr lang="en-US" dirty="0" err="1"/>
              <a:t>OperatorSpecs</a:t>
            </a:r>
            <a:r>
              <a:rPr lang="en-US" dirty="0"/>
              <a:t> are streaming since once it received messages, it will do the transformation immediately.</a:t>
            </a:r>
          </a:p>
          <a:p>
            <a:r>
              <a:rPr lang="en-US" dirty="0"/>
              <a:t>The second type </a:t>
            </a:r>
            <a:r>
              <a:rPr lang="en-US" dirty="0" err="1"/>
              <a:t>OperatorSpecs</a:t>
            </a:r>
            <a:r>
              <a:rPr lang="en-US" dirty="0"/>
              <a:t> are batching:</a:t>
            </a:r>
            <a:r>
              <a:rPr lang="zh-CN" altLang="en-US" dirty="0"/>
              <a:t> </a:t>
            </a:r>
            <a:r>
              <a:rPr lang="en-US" dirty="0"/>
              <a:t>since it needs to wait to a certain barrier (time window in this example) before the transformation.</a:t>
            </a:r>
          </a:p>
        </p:txBody>
      </p:sp>
    </p:spTree>
    <p:extLst>
      <p:ext uri="{BB962C8B-B14F-4D97-AF65-F5344CB8AC3E}">
        <p14:creationId xmlns:p14="http://schemas.microsoft.com/office/powerpoint/2010/main" val="9573121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619" y="99117"/>
            <a:ext cx="4340628" cy="1325563"/>
          </a:xfrm>
        </p:spPr>
        <p:txBody>
          <a:bodyPr/>
          <a:lstStyle/>
          <a:p>
            <a:r>
              <a:rPr lang="en-US" altLang="zh-CN" dirty="0"/>
              <a:t>StreamGraph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7695" y="1162829"/>
            <a:ext cx="45138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two special </a:t>
            </a:r>
            <a:r>
              <a:rPr lang="en-US" dirty="0" err="1"/>
              <a:t>OperatorSpec</a:t>
            </a:r>
            <a:r>
              <a:rPr lang="en-US" dirty="0"/>
              <a:t>(add Broadcast after 0.14.0):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39832" y="1901493"/>
            <a:ext cx="373241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</a:t>
            </a:r>
          </a:p>
          <a:p>
            <a:r>
              <a:rPr lang="en-US" altLang="zh-CN" sz="1600" dirty="0"/>
              <a:t>Join operator will join two message streams using user provided </a:t>
            </a:r>
            <a:r>
              <a:rPr lang="en-US" altLang="zh-CN" sz="1600" dirty="0" err="1"/>
              <a:t>JoinFunction</a:t>
            </a:r>
            <a:r>
              <a:rPr lang="en-US" altLang="zh-CN" sz="1600" dirty="0"/>
              <a:t>.</a:t>
            </a:r>
          </a:p>
          <a:p>
            <a:r>
              <a:rPr lang="en-US" sz="1600" dirty="0"/>
              <a:t>These two message stream need to have same number of partitions and should be partitioned by the join key.</a:t>
            </a:r>
          </a:p>
          <a:p>
            <a:r>
              <a:rPr lang="en-US" sz="1600" dirty="0"/>
              <a:t>There is time duration limit in parameters.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9831" y="3884814"/>
            <a:ext cx="4905031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PartitionBy</a:t>
            </a:r>
          </a:p>
          <a:p>
            <a:r>
              <a:rPr lang="en-US" altLang="zh-CN" sz="1600" dirty="0"/>
              <a:t>PartitionBy operator will do repartition on the input message stream with user given key.</a:t>
            </a:r>
          </a:p>
          <a:p>
            <a:r>
              <a:rPr lang="en-US" sz="1600" dirty="0"/>
              <a:t>This </a:t>
            </a:r>
            <a:r>
              <a:rPr lang="en-US" sz="1600" dirty="0" err="1"/>
              <a:t>operatorSpec</a:t>
            </a:r>
            <a:r>
              <a:rPr lang="en-US" sz="1600" dirty="0"/>
              <a:t> will create intermediate stream in </a:t>
            </a:r>
            <a:r>
              <a:rPr lang="en-US" sz="1600" dirty="0" err="1"/>
              <a:t>JobGraph</a:t>
            </a:r>
            <a:r>
              <a:rPr lang="en-US" sz="1600" dirty="0"/>
              <a:t> since the repartition will done by the intermediate stream.</a:t>
            </a:r>
          </a:p>
          <a:p>
            <a:r>
              <a:rPr lang="en-US" sz="1600" dirty="0"/>
              <a:t>The number of partitions are equal to the joined stream if there is Join operator after PartitionBy. Otherwise, equal to the </a:t>
            </a:r>
            <a:r>
              <a:rPr lang="en-US" sz="1600" i="1" dirty="0" err="1"/>
              <a:t>job.intermediate.stream.partitions</a:t>
            </a:r>
            <a:r>
              <a:rPr lang="en-US" sz="1600" dirty="0"/>
              <a:t> in conf. If not exist, set to the max number of partitions in all input and output streams.</a:t>
            </a:r>
          </a:p>
        </p:txBody>
      </p:sp>
      <p:sp>
        <p:nvSpPr>
          <p:cNvPr id="10" name="Oval 9"/>
          <p:cNvSpPr/>
          <p:nvPr/>
        </p:nvSpPr>
        <p:spPr>
          <a:xfrm>
            <a:off x="7057506" y="1970116"/>
            <a:ext cx="872836" cy="87283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08123" y="2901143"/>
            <a:ext cx="1820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Join(Key = Level)</a:t>
            </a:r>
          </a:p>
        </p:txBody>
      </p:sp>
      <p:cxnSp>
        <p:nvCxnSpPr>
          <p:cNvPr id="13" name="Straight Arrow Connector 12"/>
          <p:cNvCxnSpPr>
            <a:endCxn id="10" idx="2"/>
          </p:cNvCxnSpPr>
          <p:nvPr/>
        </p:nvCxnSpPr>
        <p:spPr>
          <a:xfrm flipV="1">
            <a:off x="4665504" y="2406534"/>
            <a:ext cx="2392002" cy="33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0" idx="2"/>
          </p:cNvCxnSpPr>
          <p:nvPr/>
        </p:nvCxnSpPr>
        <p:spPr>
          <a:xfrm>
            <a:off x="5295207" y="1687484"/>
            <a:ext cx="1762299" cy="7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 rot="1367868">
            <a:off x="5314704" y="1522449"/>
            <a:ext cx="798022" cy="2660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 rot="1367868">
            <a:off x="5347955" y="1470786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‘A’, 95</a:t>
            </a:r>
          </a:p>
        </p:txBody>
      </p:sp>
      <p:sp>
        <p:nvSpPr>
          <p:cNvPr id="23" name="Rectangle 22"/>
          <p:cNvSpPr/>
          <p:nvPr/>
        </p:nvSpPr>
        <p:spPr>
          <a:xfrm rot="1322315">
            <a:off x="6160410" y="1863313"/>
            <a:ext cx="798022" cy="2660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322315">
            <a:off x="6192583" y="1817600"/>
            <a:ext cx="76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‘B’, 87</a:t>
            </a:r>
          </a:p>
        </p:txBody>
      </p:sp>
      <p:cxnSp>
        <p:nvCxnSpPr>
          <p:cNvPr id="27" name="Straight Arrow Connector 26"/>
          <p:cNvCxnSpPr>
            <a:stCxn id="10" idx="6"/>
          </p:cNvCxnSpPr>
          <p:nvPr/>
        </p:nvCxnSpPr>
        <p:spPr>
          <a:xfrm flipV="1">
            <a:off x="7930342" y="2383651"/>
            <a:ext cx="3017520" cy="22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695459" y="2131491"/>
            <a:ext cx="949404" cy="2660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625528" y="2064896"/>
            <a:ext cx="111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‘A’, ‘Tom’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677996" y="2117644"/>
            <a:ext cx="949404" cy="2660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608065" y="2051049"/>
            <a:ext cx="111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‘B’, ‘Bob’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988487" y="2080552"/>
            <a:ext cx="1331535" cy="2660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4" name="TextBox 28"/>
          <p:cNvSpPr txBox="1"/>
          <p:nvPr/>
        </p:nvSpPr>
        <p:spPr>
          <a:xfrm>
            <a:off x="8003655" y="2028166"/>
            <a:ext cx="138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‘A’, ‘Tom’,95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403907" y="2084346"/>
            <a:ext cx="1331535" cy="2660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6" name="TextBox 28"/>
          <p:cNvSpPr txBox="1"/>
          <p:nvPr/>
        </p:nvSpPr>
        <p:spPr>
          <a:xfrm>
            <a:off x="9419075" y="2031960"/>
            <a:ext cx="138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‘B’, ‘Bob’,87</a:t>
            </a:r>
          </a:p>
        </p:txBody>
      </p:sp>
      <p:sp>
        <p:nvSpPr>
          <p:cNvPr id="25" name="Oval 24"/>
          <p:cNvSpPr/>
          <p:nvPr/>
        </p:nvSpPr>
        <p:spPr>
          <a:xfrm>
            <a:off x="7364341" y="4599708"/>
            <a:ext cx="872836" cy="87283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6042618" y="4691148"/>
            <a:ext cx="1321723" cy="689957"/>
          </a:xfrm>
          <a:prstGeom prst="rightArrow">
            <a:avLst>
              <a:gd name="adj1" fmla="val 71687"/>
              <a:gd name="adj2" fmla="val 4759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6122456" y="4879571"/>
            <a:ext cx="1101304" cy="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122456" y="4969625"/>
            <a:ext cx="1101304" cy="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122456" y="5070763"/>
            <a:ext cx="1101304" cy="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122456" y="5177173"/>
            <a:ext cx="1101304" cy="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024223" y="5521546"/>
            <a:ext cx="155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PartitionBy</a:t>
            </a:r>
          </a:p>
        </p:txBody>
      </p:sp>
      <p:sp>
        <p:nvSpPr>
          <p:cNvPr id="41" name="Right Arrow 40"/>
          <p:cNvSpPr/>
          <p:nvPr/>
        </p:nvSpPr>
        <p:spPr>
          <a:xfrm>
            <a:off x="8237177" y="4702230"/>
            <a:ext cx="1321723" cy="689957"/>
          </a:xfrm>
          <a:prstGeom prst="rightArrow">
            <a:avLst>
              <a:gd name="adj1" fmla="val 71687"/>
              <a:gd name="adj2" fmla="val 4759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8314957" y="4913622"/>
            <a:ext cx="1101304" cy="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314957" y="5022016"/>
            <a:ext cx="1101304" cy="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314957" y="5129461"/>
            <a:ext cx="1101304" cy="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1628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77838"/>
            <a:ext cx="10515600" cy="1325563"/>
          </a:xfrm>
        </p:spPr>
        <p:txBody>
          <a:bodyPr/>
          <a:lstStyle/>
          <a:p>
            <a:r>
              <a:rPr lang="en-US" altLang="zh-CN" dirty="0"/>
              <a:t>StreamGraph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644" y="2042542"/>
            <a:ext cx="3399905" cy="28242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644" y="1524433"/>
            <a:ext cx="3914602" cy="5181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4691" y="1030087"/>
            <a:ext cx="4364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OperatorSpecs</a:t>
            </a:r>
            <a:r>
              <a:rPr lang="en-US" dirty="0"/>
              <a:t> transform messages read from input </a:t>
            </a:r>
            <a:r>
              <a:rPr lang="en-US" dirty="0" err="1"/>
              <a:t>MessageStreams</a:t>
            </a:r>
            <a:r>
              <a:rPr lang="en-US" dirty="0"/>
              <a:t> and produce the output </a:t>
            </a:r>
            <a:r>
              <a:rPr lang="en-US" dirty="0" err="1"/>
              <a:t>MessageStreams</a:t>
            </a:r>
            <a:endParaRPr lang="en-US" dirty="0"/>
          </a:p>
          <a:p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098175" y="1573104"/>
            <a:ext cx="3516283" cy="294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157" y="789710"/>
            <a:ext cx="6997844" cy="633766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6542116" y="939338"/>
            <a:ext cx="2252749" cy="624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3667" y="5001500"/>
            <a:ext cx="3940579" cy="38343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9644" y="5384939"/>
            <a:ext cx="3463203" cy="65343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6808" y="4821395"/>
            <a:ext cx="3299114" cy="65796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3805" y="5449876"/>
            <a:ext cx="2709775" cy="53172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41069" y="2310938"/>
            <a:ext cx="3491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Rewrite map function to </a:t>
            </a:r>
            <a:r>
              <a:rPr lang="en-US" dirty="0" err="1"/>
              <a:t>flatmap</a:t>
            </a:r>
            <a:r>
              <a:rPr lang="en-US" dirty="0"/>
              <a:t> function</a:t>
            </a:r>
          </a:p>
        </p:txBody>
      </p:sp>
      <p:cxnSp>
        <p:nvCxnSpPr>
          <p:cNvPr id="25" name="Straight Arrow Connector 24"/>
          <p:cNvCxnSpPr>
            <a:stCxn id="23" idx="3"/>
          </p:cNvCxnSpPr>
          <p:nvPr/>
        </p:nvCxnSpPr>
        <p:spPr>
          <a:xfrm>
            <a:off x="3732415" y="2634104"/>
            <a:ext cx="3998421" cy="722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66700" y="3208713"/>
            <a:ext cx="3250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OperatorSpec</a:t>
            </a:r>
            <a:r>
              <a:rPr lang="en-US" altLang="zh-CN" dirty="0"/>
              <a:t> stores opcode and functions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7" idx="3"/>
          </p:cNvCxnSpPr>
          <p:nvPr/>
        </p:nvCxnSpPr>
        <p:spPr>
          <a:xfrm>
            <a:off x="3516976" y="3531879"/>
            <a:ext cx="4097482" cy="2054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0386" y="4120637"/>
            <a:ext cx="3146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new </a:t>
            </a:r>
            <a:r>
              <a:rPr lang="en-US" dirty="0" err="1"/>
              <a:t>MessageStream</a:t>
            </a:r>
            <a:r>
              <a:rPr lang="en-US" dirty="0"/>
              <a:t> with this </a:t>
            </a:r>
            <a:r>
              <a:rPr lang="en-US" dirty="0" err="1"/>
              <a:t>OperatorSpec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3325091" y="1911596"/>
            <a:ext cx="4969454" cy="2587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406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RemoteApplicationRunner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6734" y="963231"/>
            <a:ext cx="5765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6.RemoteApplicationRunner builds StreamGraph from </a:t>
            </a:r>
            <a:r>
              <a:rPr lang="en-US" dirty="0" err="1"/>
              <a:t>StreamAppplication</a:t>
            </a:r>
            <a:r>
              <a:rPr lang="en-US" dirty="0"/>
              <a:t>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2888" y="2078065"/>
            <a:ext cx="4979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(1)Create a empty </a:t>
            </a:r>
            <a:r>
              <a:rPr lang="en-US" dirty="0">
                <a:hlinkClick r:id="rId2" action="ppaction://hlinksldjump"/>
              </a:rPr>
              <a:t>StreamGraph</a:t>
            </a:r>
            <a:r>
              <a:rPr lang="en-US" dirty="0"/>
              <a:t>(implemented by </a:t>
            </a:r>
            <a:r>
              <a:rPr lang="en-US" dirty="0" err="1"/>
              <a:t>StreamGraphImpl</a:t>
            </a:r>
            <a:r>
              <a:rPr lang="en-US" dirty="0"/>
              <a:t>) based on </a:t>
            </a:r>
            <a:r>
              <a:rPr lang="en-US" dirty="0" err="1"/>
              <a:t>ApplicationRunner</a:t>
            </a:r>
            <a:r>
              <a:rPr lang="en-US" dirty="0"/>
              <a:t> and </a:t>
            </a:r>
            <a:r>
              <a:rPr lang="en-US" dirty="0" err="1"/>
              <a:t>config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2888" y="3679242"/>
            <a:ext cx="4414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(2)Pass the StreamGraph and </a:t>
            </a:r>
            <a:r>
              <a:rPr lang="en-US" dirty="0" err="1"/>
              <a:t>Configs</a:t>
            </a:r>
            <a:r>
              <a:rPr lang="en-US" dirty="0"/>
              <a:t> to StreamApplication(</a:t>
            </a:r>
            <a:r>
              <a:rPr lang="en-US" dirty="0" err="1"/>
              <a:t>wikipediaApplication</a:t>
            </a:r>
            <a:r>
              <a:rPr lang="en-US" dirty="0"/>
              <a:t>). StreamApplication will fill the StreamGraph (will be explained late) with its application logic.</a:t>
            </a:r>
          </a:p>
        </p:txBody>
      </p:sp>
      <p:sp>
        <p:nvSpPr>
          <p:cNvPr id="7" name="Rectangle 6"/>
          <p:cNvSpPr/>
          <p:nvPr/>
        </p:nvSpPr>
        <p:spPr>
          <a:xfrm>
            <a:off x="7444048" y="2693826"/>
            <a:ext cx="2967642" cy="504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589519" y="2736351"/>
            <a:ext cx="2938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RemoteApplicationRunner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92948" y="2003061"/>
            <a:ext cx="2364369" cy="5962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129754" y="1965904"/>
            <a:ext cx="2327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StreamApplication</a:t>
            </a:r>
          </a:p>
          <a:p>
            <a:pPr algn="ctr"/>
            <a:r>
              <a:rPr lang="en-US" altLang="zh-CN" dirty="0"/>
              <a:t>(</a:t>
            </a:r>
            <a:r>
              <a:rPr lang="en-US" altLang="zh-CN" dirty="0" err="1"/>
              <a:t>WikipediaApplication</a:t>
            </a:r>
            <a:r>
              <a:rPr lang="en-US" altLang="zh-CN" dirty="0"/>
              <a:t>)</a:t>
            </a:r>
          </a:p>
        </p:txBody>
      </p:sp>
      <p:cxnSp>
        <p:nvCxnSpPr>
          <p:cNvPr id="12" name="Straight Arrow Connector 11"/>
          <p:cNvCxnSpPr>
            <a:endCxn id="7" idx="0"/>
          </p:cNvCxnSpPr>
          <p:nvPr/>
        </p:nvCxnSpPr>
        <p:spPr>
          <a:xfrm>
            <a:off x="8927869" y="1965904"/>
            <a:ext cx="0" cy="727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2"/>
            <a:endCxn id="26" idx="0"/>
          </p:cNvCxnSpPr>
          <p:nvPr/>
        </p:nvCxnSpPr>
        <p:spPr>
          <a:xfrm>
            <a:off x="8927869" y="3198489"/>
            <a:ext cx="4759" cy="509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843660" y="4130116"/>
            <a:ext cx="2177935" cy="4092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987054" y="4169986"/>
            <a:ext cx="189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StreamGraphImpl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843660" y="3708321"/>
            <a:ext cx="2177935" cy="421794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190716" y="3760783"/>
            <a:ext cx="1830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StreamGraph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847940" y="3246183"/>
            <a:ext cx="51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</a:t>
            </a:r>
          </a:p>
        </p:txBody>
      </p:sp>
      <p:cxnSp>
        <p:nvCxnSpPr>
          <p:cNvPr id="34" name="Straight Arrow Connector 33"/>
          <p:cNvCxnSpPr>
            <a:stCxn id="22" idx="2"/>
            <a:endCxn id="45" idx="0"/>
          </p:cNvCxnSpPr>
          <p:nvPr/>
        </p:nvCxnSpPr>
        <p:spPr>
          <a:xfrm>
            <a:off x="8932627" y="4539318"/>
            <a:ext cx="13645" cy="340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7431580" y="1457602"/>
            <a:ext cx="2967642" cy="504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7577051" y="1500127"/>
            <a:ext cx="2938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ApplicationRunnerMain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84682" y="2143379"/>
            <a:ext cx="407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745684" y="4916728"/>
            <a:ext cx="2364369" cy="5962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7782490" y="4879571"/>
            <a:ext cx="2327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StreamApplication</a:t>
            </a:r>
          </a:p>
          <a:p>
            <a:pPr algn="ctr"/>
            <a:r>
              <a:rPr lang="en-US" altLang="zh-CN" dirty="0"/>
              <a:t>(</a:t>
            </a:r>
            <a:r>
              <a:rPr lang="en-US" altLang="zh-CN" dirty="0" err="1"/>
              <a:t>WikipediaApplication</a:t>
            </a:r>
            <a:r>
              <a:rPr lang="en-US" altLang="zh-CN" dirty="0"/>
              <a:t>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909042" y="4510239"/>
            <a:ext cx="49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cxnSp>
        <p:nvCxnSpPr>
          <p:cNvPr id="51" name="Elbow Connector 50"/>
          <p:cNvCxnSpPr>
            <a:stCxn id="7" idx="1"/>
            <a:endCxn id="44" idx="1"/>
          </p:cNvCxnSpPr>
          <p:nvPr/>
        </p:nvCxnSpPr>
        <p:spPr>
          <a:xfrm rot="10800000" flipH="1" flipV="1">
            <a:off x="7444048" y="2946158"/>
            <a:ext cx="301636" cy="2268694"/>
          </a:xfrm>
          <a:prstGeom prst="bentConnector3">
            <a:avLst>
              <a:gd name="adj1" fmla="val -757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145262" y="3997716"/>
            <a:ext cx="49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201295" y="3919218"/>
            <a:ext cx="943967" cy="3601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6261863" y="3914646"/>
            <a:ext cx="88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configs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8806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207" y="106333"/>
            <a:ext cx="10515600" cy="1325563"/>
          </a:xfrm>
        </p:spPr>
        <p:txBody>
          <a:bodyPr/>
          <a:lstStyle/>
          <a:p>
            <a:r>
              <a:rPr lang="en-US" dirty="0"/>
              <a:t>Build </a:t>
            </a:r>
            <a:r>
              <a:rPr lang="en-US" dirty="0" err="1"/>
              <a:t>StreamGraph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799" y="0"/>
            <a:ext cx="5519386" cy="38297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7803" y="1247230"/>
            <a:ext cx="4709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6.RemoteApplicationRunner builds StreamGraph from </a:t>
            </a:r>
            <a:r>
              <a:rPr lang="en-US" dirty="0" err="1"/>
              <a:t>StreamAppplication</a:t>
            </a:r>
            <a:r>
              <a:rPr lang="en-US" dirty="0"/>
              <a:t>: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799" y="3829779"/>
            <a:ext cx="5457825" cy="128587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4879571" y="1346662"/>
            <a:ext cx="1670858" cy="239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81943" y="2030640"/>
            <a:ext cx="4979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(1)Create a new StreamGraph(implemented by </a:t>
            </a:r>
            <a:r>
              <a:rPr lang="en-US" dirty="0" err="1"/>
              <a:t>StreamGraphImpl</a:t>
            </a:r>
            <a:r>
              <a:rPr lang="en-US" dirty="0"/>
              <a:t>) based on </a:t>
            </a:r>
            <a:r>
              <a:rPr lang="en-US" dirty="0" err="1"/>
              <a:t>ApplicationRunner</a:t>
            </a:r>
            <a:r>
              <a:rPr lang="en-US" dirty="0"/>
              <a:t> and </a:t>
            </a:r>
            <a:r>
              <a:rPr lang="en-US" dirty="0" err="1"/>
              <a:t>config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0007" y="5115654"/>
            <a:ext cx="6753225" cy="9525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1215" y="5961424"/>
            <a:ext cx="5618538" cy="88021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3857105" y="2752877"/>
            <a:ext cx="2502131" cy="1478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786838" y="2778037"/>
            <a:ext cx="2539147" cy="3262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81943" y="4066747"/>
            <a:ext cx="4172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(2)Pass the StreamGraph and </a:t>
            </a:r>
            <a:r>
              <a:rPr lang="en-US" dirty="0" err="1"/>
              <a:t>Configs</a:t>
            </a:r>
            <a:r>
              <a:rPr lang="en-US" dirty="0"/>
              <a:t> to StreamApplication(</a:t>
            </a:r>
            <a:r>
              <a:rPr lang="en-US" dirty="0" err="1"/>
              <a:t>wikipediaApplication</a:t>
            </a:r>
            <a:r>
              <a:rPr lang="en-US" dirty="0"/>
              <a:t>)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414058" y="4409426"/>
            <a:ext cx="1945178" cy="21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8215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931" y="135003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7803" y="1247230"/>
            <a:ext cx="4161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6.RemoteApplicationRunner builds StreamGraph from </a:t>
            </a:r>
            <a:r>
              <a:rPr lang="en-US" dirty="0" err="1"/>
              <a:t>StreamAppplication</a:t>
            </a:r>
            <a:r>
              <a:rPr lang="en-US" dirty="0"/>
              <a:t>: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8443" y="2453255"/>
            <a:ext cx="4172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(2)Pass the StreamGraph and </a:t>
            </a:r>
            <a:r>
              <a:rPr lang="en-US" dirty="0" err="1"/>
              <a:t>Configs</a:t>
            </a:r>
            <a:r>
              <a:rPr lang="en-US" dirty="0"/>
              <a:t> to StreamApplication(</a:t>
            </a:r>
            <a:r>
              <a:rPr lang="en-US" dirty="0" err="1"/>
              <a:t>wikipediaApplication</a:t>
            </a:r>
            <a:r>
              <a:rPr lang="en-US" dirty="0"/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710" y="1677064"/>
            <a:ext cx="7218768" cy="234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710" y="1201598"/>
            <a:ext cx="5244984" cy="47546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4488873" y="1745673"/>
            <a:ext cx="540327" cy="1030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48441" y="3099585"/>
            <a:ext cx="43742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</a:t>
            </a:r>
            <a:r>
              <a:rPr lang="en-US" altLang="zh-CN" dirty="0"/>
              <a:t>In </a:t>
            </a:r>
            <a:r>
              <a:rPr lang="en-US" dirty="0"/>
              <a:t>StreamApplication, set up the application logic in StreamGraph (</a:t>
            </a:r>
            <a:r>
              <a:rPr lang="en-US" dirty="0" err="1"/>
              <a:t>InputStream</a:t>
            </a:r>
            <a:r>
              <a:rPr lang="en-US" dirty="0"/>
              <a:t>, </a:t>
            </a:r>
            <a:r>
              <a:rPr lang="en-US" dirty="0" err="1"/>
              <a:t>OutputStream</a:t>
            </a:r>
            <a:r>
              <a:rPr lang="en-US" dirty="0"/>
              <a:t>, the intermediate transformations of </a:t>
            </a:r>
            <a:r>
              <a:rPr lang="en-US" dirty="0" err="1"/>
              <a:t>MessageStreams</a:t>
            </a:r>
            <a:r>
              <a:rPr lang="en-US" dirty="0"/>
              <a:t>)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013200" y="2319252"/>
            <a:ext cx="1090815" cy="1274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25" y="5223245"/>
            <a:ext cx="4670367" cy="142190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2137" y="1414427"/>
            <a:ext cx="2495320" cy="68529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4267" y="5223245"/>
            <a:ext cx="4355869" cy="145553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200" y="4018951"/>
            <a:ext cx="5558006" cy="1024548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4013200" y="2789292"/>
            <a:ext cx="1159933" cy="803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013200" y="3149243"/>
            <a:ext cx="1084292" cy="444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013200" y="3593260"/>
            <a:ext cx="1159933" cy="72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57105" y="2227811"/>
            <a:ext cx="4239491" cy="3059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7290262" y="2884516"/>
            <a:ext cx="2269374" cy="2543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2499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-83762"/>
            <a:ext cx="10515600" cy="1325563"/>
          </a:xfrm>
        </p:spPr>
        <p:txBody>
          <a:bodyPr/>
          <a:lstStyle/>
          <a:p>
            <a:r>
              <a:rPr lang="en-US" dirty="0"/>
              <a:t>Build </a:t>
            </a:r>
            <a:r>
              <a:rPr lang="en-US" dirty="0" err="1"/>
              <a:t>StreamGraph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3236" y="972910"/>
            <a:ext cx="4161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6.RemoteApplicationRunner builds StreamGraph from </a:t>
            </a:r>
            <a:r>
              <a:rPr lang="en-US" dirty="0" err="1"/>
              <a:t>StreamAppplication</a:t>
            </a:r>
            <a:r>
              <a:rPr lang="en-US" dirty="0"/>
              <a:t>: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3876" y="2178935"/>
            <a:ext cx="4172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(2)Pass the StreamGraph and </a:t>
            </a:r>
            <a:r>
              <a:rPr lang="en-US" dirty="0" err="1"/>
              <a:t>Configs</a:t>
            </a:r>
            <a:r>
              <a:rPr lang="en-US" dirty="0"/>
              <a:t> to StreamApplication(</a:t>
            </a:r>
            <a:r>
              <a:rPr lang="en-US" dirty="0" err="1"/>
              <a:t>wikipediaApplication</a:t>
            </a:r>
            <a:r>
              <a:rPr lang="en-US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3876" y="3459303"/>
            <a:ext cx="418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</a:t>
            </a:r>
            <a:r>
              <a:rPr lang="en-US" altLang="zh-CN" dirty="0"/>
              <a:t>In </a:t>
            </a:r>
            <a:r>
              <a:rPr lang="en-US" dirty="0"/>
              <a:t>StreamApplication, set up the application logic in StreamGraph (see </a:t>
            </a:r>
            <a:r>
              <a:rPr lang="en-US" dirty="0">
                <a:hlinkClick r:id="rId2" action="ppaction://hlinksldjump"/>
              </a:rPr>
              <a:t>StreamApplication</a:t>
            </a:r>
            <a:r>
              <a:rPr lang="en-US" dirty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7163189" y="1152462"/>
            <a:ext cx="2967642" cy="504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308660" y="1194987"/>
            <a:ext cx="2938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RemoteApplicationRunner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956959" y="486285"/>
            <a:ext cx="2364369" cy="5962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993765" y="449128"/>
            <a:ext cx="2327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StreamApplication</a:t>
            </a:r>
          </a:p>
          <a:p>
            <a:pPr algn="ctr"/>
            <a:r>
              <a:rPr lang="en-US" altLang="zh-CN" dirty="0"/>
              <a:t>(</a:t>
            </a:r>
            <a:r>
              <a:rPr lang="en-US" altLang="zh-CN" dirty="0" err="1"/>
              <a:t>WikipediaApplication</a:t>
            </a:r>
            <a:r>
              <a:rPr lang="en-US" altLang="zh-CN" dirty="0"/>
              <a:t>)</a:t>
            </a:r>
          </a:p>
        </p:txBody>
      </p:sp>
      <p:cxnSp>
        <p:nvCxnSpPr>
          <p:cNvPr id="12" name="Straight Arrow Connector 11"/>
          <p:cNvCxnSpPr>
            <a:endCxn id="8" idx="0"/>
          </p:cNvCxnSpPr>
          <p:nvPr/>
        </p:nvCxnSpPr>
        <p:spPr>
          <a:xfrm>
            <a:off x="8647010" y="424540"/>
            <a:ext cx="0" cy="727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2"/>
            <a:endCxn id="16" idx="0"/>
          </p:cNvCxnSpPr>
          <p:nvPr/>
        </p:nvCxnSpPr>
        <p:spPr>
          <a:xfrm>
            <a:off x="8647010" y="1657125"/>
            <a:ext cx="4759" cy="509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562801" y="2588752"/>
            <a:ext cx="2177935" cy="4092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706195" y="2628622"/>
            <a:ext cx="189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StreamGraphImpl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562801" y="2166957"/>
            <a:ext cx="2177935" cy="421794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909857" y="2219419"/>
            <a:ext cx="1830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StreamGraph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67081" y="1704819"/>
            <a:ext cx="51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</a:t>
            </a:r>
          </a:p>
        </p:txBody>
      </p:sp>
      <p:cxnSp>
        <p:nvCxnSpPr>
          <p:cNvPr id="19" name="Straight Arrow Connector 18"/>
          <p:cNvCxnSpPr>
            <a:stCxn id="15" idx="2"/>
            <a:endCxn id="24" idx="0"/>
          </p:cNvCxnSpPr>
          <p:nvPr/>
        </p:nvCxnSpPr>
        <p:spPr>
          <a:xfrm>
            <a:off x="8651768" y="2997954"/>
            <a:ext cx="13645" cy="340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150721" y="-83762"/>
            <a:ext cx="2967642" cy="504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296192" y="-41237"/>
            <a:ext cx="2938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ApplicationRunnerMain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303823" y="602015"/>
            <a:ext cx="407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357219" y="3375364"/>
            <a:ext cx="2471975" cy="10912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501631" y="3338207"/>
            <a:ext cx="2327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StreamApplication</a:t>
            </a:r>
          </a:p>
          <a:p>
            <a:pPr algn="ctr"/>
            <a:r>
              <a:rPr lang="en-US" altLang="zh-CN" dirty="0"/>
              <a:t>(</a:t>
            </a:r>
            <a:r>
              <a:rPr lang="en-US" altLang="zh-CN" dirty="0" err="1"/>
              <a:t>WikipediaApplication</a:t>
            </a:r>
            <a:r>
              <a:rPr lang="en-US" altLang="zh-CN" dirty="0"/>
              <a:t>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628183" y="2968875"/>
            <a:ext cx="49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cxnSp>
        <p:nvCxnSpPr>
          <p:cNvPr id="26" name="Elbow Connector 25"/>
          <p:cNvCxnSpPr>
            <a:stCxn id="8" idx="1"/>
            <a:endCxn id="23" idx="1"/>
          </p:cNvCxnSpPr>
          <p:nvPr/>
        </p:nvCxnSpPr>
        <p:spPr>
          <a:xfrm rot="10800000" flipH="1" flipV="1">
            <a:off x="7163189" y="1404794"/>
            <a:ext cx="194030" cy="2516174"/>
          </a:xfrm>
          <a:prstGeom prst="bentConnector3">
            <a:avLst>
              <a:gd name="adj1" fmla="val -1178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864403" y="2456352"/>
            <a:ext cx="49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920436" y="2377854"/>
            <a:ext cx="943967" cy="3601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981004" y="2373282"/>
            <a:ext cx="88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configs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015941" y="4911234"/>
            <a:ext cx="3591098" cy="15041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036118" y="4872910"/>
            <a:ext cx="20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StreamGraph</a:t>
            </a:r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8658590" y="4498083"/>
            <a:ext cx="83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</a:t>
            </a:r>
          </a:p>
        </p:txBody>
      </p:sp>
      <p:sp>
        <p:nvSpPr>
          <p:cNvPr id="3" name="Rectangle 2"/>
          <p:cNvSpPr/>
          <p:nvPr/>
        </p:nvSpPr>
        <p:spPr>
          <a:xfrm>
            <a:off x="7292035" y="5289257"/>
            <a:ext cx="2955174" cy="9414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691647" y="5749969"/>
            <a:ext cx="334892" cy="31588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endCxn id="34" idx="2"/>
          </p:cNvCxnSpPr>
          <p:nvPr/>
        </p:nvCxnSpPr>
        <p:spPr>
          <a:xfrm>
            <a:off x="7360919" y="5907911"/>
            <a:ext cx="330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4" idx="6"/>
            <a:endCxn id="45" idx="2"/>
          </p:cNvCxnSpPr>
          <p:nvPr/>
        </p:nvCxnSpPr>
        <p:spPr>
          <a:xfrm>
            <a:off x="8026539" y="5907911"/>
            <a:ext cx="406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8432669" y="5749969"/>
            <a:ext cx="324360" cy="31588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>
            <a:stCxn id="45" idx="6"/>
            <a:endCxn id="83" idx="2"/>
          </p:cNvCxnSpPr>
          <p:nvPr/>
        </p:nvCxnSpPr>
        <p:spPr>
          <a:xfrm>
            <a:off x="8757029" y="5907911"/>
            <a:ext cx="483913" cy="6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9240942" y="5755995"/>
            <a:ext cx="324360" cy="31588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/>
          <p:cNvCxnSpPr>
            <a:stCxn id="83" idx="6"/>
          </p:cNvCxnSpPr>
          <p:nvPr/>
        </p:nvCxnSpPr>
        <p:spPr>
          <a:xfrm flipV="1">
            <a:off x="9565302" y="5907911"/>
            <a:ext cx="392738" cy="6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7737234" y="5282444"/>
            <a:ext cx="198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Application’s logic</a:t>
            </a:r>
          </a:p>
        </p:txBody>
      </p:sp>
      <p:cxnSp>
        <p:nvCxnSpPr>
          <p:cNvPr id="31" name="Straight Arrow Connector 30"/>
          <p:cNvCxnSpPr>
            <a:stCxn id="115" idx="2"/>
            <a:endCxn id="65" idx="0"/>
          </p:cNvCxnSpPr>
          <p:nvPr/>
        </p:nvCxnSpPr>
        <p:spPr>
          <a:xfrm>
            <a:off x="8593206" y="4406571"/>
            <a:ext cx="138504" cy="87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7394398" y="3947532"/>
            <a:ext cx="2397616" cy="4590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Application’s logic defined by user’s code</a:t>
            </a:r>
          </a:p>
        </p:txBody>
      </p:sp>
    </p:spTree>
    <p:extLst>
      <p:ext uri="{BB962C8B-B14F-4D97-AF65-F5344CB8AC3E}">
        <p14:creationId xmlns:p14="http://schemas.microsoft.com/office/powerpoint/2010/main" val="1808675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80730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99058" y="3755349"/>
            <a:ext cx="3807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 Get the partition count of source and sink streams from </a:t>
            </a:r>
            <a:r>
              <a:rPr lang="en-US" dirty="0">
                <a:hlinkClick r:id="rId2" action="ppaction://hlinksldjump"/>
              </a:rPr>
              <a:t>StreamManager</a:t>
            </a:r>
            <a:r>
              <a:rPr lang="en-US" dirty="0"/>
              <a:t>(</a:t>
            </a:r>
            <a:r>
              <a:rPr lang="en-US" dirty="0" err="1"/>
              <a:t>SystemAdmins</a:t>
            </a:r>
            <a:r>
              <a:rPr lang="en-US" dirty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9058" y="2724238"/>
            <a:ext cx="397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(2)Building the </a:t>
            </a:r>
            <a:r>
              <a:rPr lang="en-US" dirty="0" err="1"/>
              <a:t>ExecutionPlan</a:t>
            </a:r>
            <a:r>
              <a:rPr lang="en-US" dirty="0"/>
              <a:t>(JobGraph) from StreamGraph for actual running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9058" y="5172286"/>
            <a:ext cx="4123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 </a:t>
            </a:r>
            <a:r>
              <a:rPr lang="en-US" altLang="zh-CN" dirty="0"/>
              <a:t>If there are Intermediate Streams, calculate the partitions for them</a:t>
            </a:r>
          </a:p>
        </p:txBody>
      </p:sp>
      <p:sp>
        <p:nvSpPr>
          <p:cNvPr id="6" name="Rectangle 5"/>
          <p:cNvSpPr/>
          <p:nvPr/>
        </p:nvSpPr>
        <p:spPr>
          <a:xfrm>
            <a:off x="32368" y="775501"/>
            <a:ext cx="67744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7.RemoteApplicationRunner build </a:t>
            </a:r>
            <a:r>
              <a:rPr lang="en-US" dirty="0" err="1"/>
              <a:t>ExecutionPlan</a:t>
            </a:r>
            <a:r>
              <a:rPr lang="en-US" dirty="0"/>
              <a:t>(</a:t>
            </a:r>
            <a:r>
              <a:rPr lang="en-US" dirty="0" err="1"/>
              <a:t>JobGraph</a:t>
            </a:r>
            <a:r>
              <a:rPr lang="en-US" dirty="0"/>
              <a:t>) from StreamGraph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301570" y="8270"/>
            <a:ext cx="2967642" cy="504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447041" y="50795"/>
            <a:ext cx="2938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RemoteApplicationRunner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20" idx="2"/>
            <a:endCxn id="25" idx="0"/>
          </p:cNvCxnSpPr>
          <p:nvPr/>
        </p:nvCxnSpPr>
        <p:spPr>
          <a:xfrm flipH="1">
            <a:off x="8775305" y="512933"/>
            <a:ext cx="10086" cy="41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7301570" y="599400"/>
            <a:ext cx="1420943" cy="2828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301570" y="512933"/>
            <a:ext cx="20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StreamGraph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7661399" y="931856"/>
            <a:ext cx="2227811" cy="4783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819341" y="977522"/>
            <a:ext cx="206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ExecutionPlanner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833037" y="565348"/>
            <a:ext cx="99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7.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25" idx="2"/>
            <a:endCxn id="31" idx="0"/>
          </p:cNvCxnSpPr>
          <p:nvPr/>
        </p:nvCxnSpPr>
        <p:spPr>
          <a:xfrm flipH="1">
            <a:off x="8775304" y="1410225"/>
            <a:ext cx="1" cy="366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661399" y="1776733"/>
            <a:ext cx="2227810" cy="14140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301570" y="1454671"/>
            <a:ext cx="1420943" cy="2828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7301570" y="1368204"/>
            <a:ext cx="20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StreamGraph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8224863" y="1713362"/>
            <a:ext cx="112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JobGraph</a:t>
            </a:r>
          </a:p>
        </p:txBody>
      </p:sp>
      <p:sp>
        <p:nvSpPr>
          <p:cNvPr id="41" name="Oval 40"/>
          <p:cNvSpPr/>
          <p:nvPr/>
        </p:nvSpPr>
        <p:spPr>
          <a:xfrm>
            <a:off x="8454843" y="2341386"/>
            <a:ext cx="648393" cy="65670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urved Connector 47"/>
          <p:cNvCxnSpPr>
            <a:stCxn id="41" idx="5"/>
            <a:endCxn id="41" idx="3"/>
          </p:cNvCxnSpPr>
          <p:nvPr/>
        </p:nvCxnSpPr>
        <p:spPr>
          <a:xfrm rot="5400000">
            <a:off x="8779040" y="2672678"/>
            <a:ext cx="12700" cy="458483"/>
          </a:xfrm>
          <a:prstGeom prst="curvedConnector3">
            <a:avLst>
              <a:gd name="adj1" fmla="val 18372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9036229" y="535414"/>
            <a:ext cx="99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(1)</a:t>
            </a:r>
            <a:endParaRPr lang="en-US" dirty="0"/>
          </a:p>
        </p:txBody>
      </p:sp>
      <p:cxnSp>
        <p:nvCxnSpPr>
          <p:cNvPr id="53" name="Straight Arrow Connector 52"/>
          <p:cNvCxnSpPr>
            <a:stCxn id="31" idx="2"/>
            <a:endCxn id="67" idx="0"/>
          </p:cNvCxnSpPr>
          <p:nvPr/>
        </p:nvCxnSpPr>
        <p:spPr>
          <a:xfrm>
            <a:off x="8775304" y="3190797"/>
            <a:ext cx="2875" cy="389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7689365" y="3549904"/>
            <a:ext cx="2227810" cy="14792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8482809" y="4114557"/>
            <a:ext cx="648393" cy="65670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Curved Connector 58"/>
          <p:cNvCxnSpPr>
            <a:stCxn id="55" idx="5"/>
            <a:endCxn id="55" idx="3"/>
          </p:cNvCxnSpPr>
          <p:nvPr/>
        </p:nvCxnSpPr>
        <p:spPr>
          <a:xfrm rot="5400000">
            <a:off x="8807006" y="4445849"/>
            <a:ext cx="12700" cy="458483"/>
          </a:xfrm>
          <a:prstGeom prst="curvedConnector3">
            <a:avLst>
              <a:gd name="adj1" fmla="val 18372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8217651" y="3580212"/>
            <a:ext cx="112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JobGraph</a:t>
            </a:r>
          </a:p>
        </p:txBody>
      </p:sp>
      <p:sp>
        <p:nvSpPr>
          <p:cNvPr id="82" name="Right Arrow 81"/>
          <p:cNvSpPr/>
          <p:nvPr/>
        </p:nvSpPr>
        <p:spPr>
          <a:xfrm>
            <a:off x="7819341" y="2597988"/>
            <a:ext cx="635502" cy="18466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ight Arrow 82"/>
          <p:cNvSpPr/>
          <p:nvPr/>
        </p:nvSpPr>
        <p:spPr>
          <a:xfrm>
            <a:off x="9103236" y="2583981"/>
            <a:ext cx="581891" cy="198673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8292037" y="2309494"/>
            <a:ext cx="102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JobNode</a:t>
            </a:r>
          </a:p>
        </p:txBody>
      </p:sp>
      <p:sp>
        <p:nvSpPr>
          <p:cNvPr id="86" name="Right Arrow 85"/>
          <p:cNvSpPr/>
          <p:nvPr/>
        </p:nvSpPr>
        <p:spPr>
          <a:xfrm>
            <a:off x="7847307" y="4181804"/>
            <a:ext cx="635502" cy="554183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/>
          <p:cNvSpPr/>
          <p:nvPr/>
        </p:nvSpPr>
        <p:spPr>
          <a:xfrm>
            <a:off x="9118312" y="4041537"/>
            <a:ext cx="701398" cy="77696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861645" y="4354150"/>
            <a:ext cx="482137" cy="870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7861644" y="4471246"/>
            <a:ext cx="482137" cy="870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9122729" y="4269925"/>
            <a:ext cx="482137" cy="870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9122729" y="4381770"/>
            <a:ext cx="482137" cy="870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9126966" y="4500416"/>
            <a:ext cx="482137" cy="870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8302123" y="3983458"/>
            <a:ext cx="102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JobNode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8975741" y="1375184"/>
            <a:ext cx="655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7709046" y="5326984"/>
            <a:ext cx="2227810" cy="14792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8502490" y="5891637"/>
            <a:ext cx="648393" cy="65670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>
            <a:off x="8237332" y="5357292"/>
            <a:ext cx="112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JobGraph</a:t>
            </a:r>
          </a:p>
        </p:txBody>
      </p:sp>
      <p:sp>
        <p:nvSpPr>
          <p:cNvPr id="117" name="Right Arrow 116"/>
          <p:cNvSpPr/>
          <p:nvPr/>
        </p:nvSpPr>
        <p:spPr>
          <a:xfrm>
            <a:off x="7866988" y="5958884"/>
            <a:ext cx="635502" cy="554183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ight Arrow 117"/>
          <p:cNvSpPr/>
          <p:nvPr/>
        </p:nvSpPr>
        <p:spPr>
          <a:xfrm>
            <a:off x="9137993" y="5818617"/>
            <a:ext cx="701398" cy="77696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7881326" y="6131230"/>
            <a:ext cx="482137" cy="870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7881325" y="6248326"/>
            <a:ext cx="482137" cy="870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9142410" y="6047005"/>
            <a:ext cx="482137" cy="870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9142410" y="6158850"/>
            <a:ext cx="482137" cy="870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9146647" y="6277496"/>
            <a:ext cx="482137" cy="870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8321804" y="5760538"/>
            <a:ext cx="102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JobNode</a:t>
            </a:r>
          </a:p>
        </p:txBody>
      </p:sp>
      <p:cxnSp>
        <p:nvCxnSpPr>
          <p:cNvPr id="126" name="Straight Arrow Connector 125"/>
          <p:cNvCxnSpPr>
            <a:stCxn id="54" idx="2"/>
            <a:endCxn id="116" idx="0"/>
          </p:cNvCxnSpPr>
          <p:nvPr/>
        </p:nvCxnSpPr>
        <p:spPr>
          <a:xfrm flipH="1">
            <a:off x="8797860" y="5029200"/>
            <a:ext cx="5410" cy="328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9029232" y="3175416"/>
            <a:ext cx="655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</a:t>
            </a:r>
          </a:p>
        </p:txBody>
      </p:sp>
      <p:sp>
        <p:nvSpPr>
          <p:cNvPr id="129" name="Curved Left Arrow 128"/>
          <p:cNvSpPr/>
          <p:nvPr/>
        </p:nvSpPr>
        <p:spPr>
          <a:xfrm rot="5400000">
            <a:off x="8718357" y="6455070"/>
            <a:ext cx="209188" cy="363916"/>
          </a:xfrm>
          <a:prstGeom prst="curvedLeftArrow">
            <a:avLst>
              <a:gd name="adj1" fmla="val 25000"/>
              <a:gd name="adj2" fmla="val 39832"/>
              <a:gd name="adj3" fmla="val 25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0" name="Curved Left Arrow 129"/>
          <p:cNvSpPr/>
          <p:nvPr/>
        </p:nvSpPr>
        <p:spPr>
          <a:xfrm rot="5400000">
            <a:off x="8773231" y="6465332"/>
            <a:ext cx="209188" cy="363916"/>
          </a:xfrm>
          <a:prstGeom prst="curvedLeftArrow">
            <a:avLst>
              <a:gd name="adj1" fmla="val 25000"/>
              <a:gd name="adj2" fmla="val 39832"/>
              <a:gd name="adj3" fmla="val 25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0923677" y="6387511"/>
            <a:ext cx="1294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Goto</a:t>
            </a:r>
            <a:r>
              <a:rPr lang="en-US" dirty="0"/>
              <a:t> </a:t>
            </a:r>
            <a:r>
              <a:rPr lang="en-US" dirty="0">
                <a:hlinkClick r:id="rId3" action="ppaction://hlinksldjump"/>
              </a:rPr>
              <a:t>8.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333520" y="2782654"/>
            <a:ext cx="1138843" cy="8422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393487" y="2859595"/>
            <a:ext cx="101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StreamManager</a:t>
            </a:r>
            <a:endParaRPr lang="en-US" dirty="0"/>
          </a:p>
        </p:txBody>
      </p:sp>
      <p:cxnSp>
        <p:nvCxnSpPr>
          <p:cNvPr id="10" name="Straight Arrow Connector 9"/>
          <p:cNvCxnSpPr>
            <a:stCxn id="7" idx="2"/>
            <a:endCxn id="54" idx="3"/>
          </p:cNvCxnSpPr>
          <p:nvPr/>
        </p:nvCxnSpPr>
        <p:spPr>
          <a:xfrm flipH="1">
            <a:off x="9917175" y="3624877"/>
            <a:ext cx="985767" cy="664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99058" y="1655198"/>
            <a:ext cx="3868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(1)Pass the StreamGraph built by StreamApplication to </a:t>
            </a:r>
            <a:r>
              <a:rPr lang="en-US" dirty="0" err="1"/>
              <a:t>ExecutionPlanner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592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942" y="-133004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2192" y="777561"/>
            <a:ext cx="5124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7.RemoteApplicationRunner use </a:t>
            </a:r>
            <a:r>
              <a:rPr lang="en-US" dirty="0" err="1"/>
              <a:t>ExecutionPlanner</a:t>
            </a:r>
            <a:r>
              <a:rPr lang="en-US" dirty="0"/>
              <a:t> to get </a:t>
            </a:r>
            <a:r>
              <a:rPr lang="en-US" dirty="0" err="1"/>
              <a:t>JobGraph</a:t>
            </a:r>
            <a:r>
              <a:rPr lang="en-US" dirty="0"/>
              <a:t> from StreamGraph: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3990" y="2019042"/>
            <a:ext cx="3868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(1)Pass the StreamGraph built by StreamApplication to </a:t>
            </a:r>
            <a:r>
              <a:rPr lang="en-US" dirty="0" err="1"/>
              <a:t>ExecutionPlanner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3990" y="2942372"/>
            <a:ext cx="37292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(2)Building the JobGraph from StreamGraph for actual running </a:t>
            </a:r>
          </a:p>
        </p:txBody>
      </p:sp>
      <p:cxnSp>
        <p:nvCxnSpPr>
          <p:cNvPr id="10" name="Straight Arrow Connector 9"/>
          <p:cNvCxnSpPr>
            <a:endCxn id="15" idx="0"/>
          </p:cNvCxnSpPr>
          <p:nvPr/>
        </p:nvCxnSpPr>
        <p:spPr>
          <a:xfrm>
            <a:off x="8775305" y="182880"/>
            <a:ext cx="0" cy="804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301570" y="599400"/>
            <a:ext cx="1420943" cy="2828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301570" y="512933"/>
            <a:ext cx="20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StreamGraph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661399" y="987096"/>
            <a:ext cx="2227811" cy="4783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819341" y="1032762"/>
            <a:ext cx="206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ExecutionPlanner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15" idx="2"/>
            <a:endCxn id="30" idx="0"/>
          </p:cNvCxnSpPr>
          <p:nvPr/>
        </p:nvCxnSpPr>
        <p:spPr>
          <a:xfrm>
            <a:off x="8775305" y="1465465"/>
            <a:ext cx="1" cy="454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7650587" y="1571397"/>
            <a:ext cx="1071926" cy="2828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819341" y="1517881"/>
            <a:ext cx="864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Config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8822951" y="565348"/>
            <a:ext cx="99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(1)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7661400" y="1919559"/>
            <a:ext cx="2227811" cy="472734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661399" y="2392293"/>
            <a:ext cx="2227811" cy="4727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7941803" y="1946527"/>
            <a:ext cx="183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ExecutionPlan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8165979" y="2443994"/>
            <a:ext cx="171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JobGraph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854275" y="1571397"/>
            <a:ext cx="490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198016" y="1572002"/>
            <a:ext cx="1420943" cy="2828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6198016" y="1485535"/>
            <a:ext cx="20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StreamGraph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5391231" y="3406560"/>
            <a:ext cx="6849687" cy="15041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8080047" y="3320094"/>
            <a:ext cx="20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StreamGraph</a:t>
            </a:r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7299345" y="3985019"/>
            <a:ext cx="397535" cy="39753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	</a:t>
            </a:r>
          </a:p>
        </p:txBody>
      </p:sp>
      <p:cxnSp>
        <p:nvCxnSpPr>
          <p:cNvPr id="53" name="Straight Arrow Connector 52"/>
          <p:cNvCxnSpPr>
            <a:endCxn id="52" idx="1"/>
          </p:cNvCxnSpPr>
          <p:nvPr/>
        </p:nvCxnSpPr>
        <p:spPr>
          <a:xfrm>
            <a:off x="6960902" y="3708982"/>
            <a:ext cx="396661" cy="334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52" idx="2"/>
          </p:cNvCxnSpPr>
          <p:nvPr/>
        </p:nvCxnSpPr>
        <p:spPr>
          <a:xfrm>
            <a:off x="6867630" y="4173922"/>
            <a:ext cx="431715" cy="9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52" idx="3"/>
          </p:cNvCxnSpPr>
          <p:nvPr/>
        </p:nvCxnSpPr>
        <p:spPr>
          <a:xfrm flipV="1">
            <a:off x="6953778" y="4324336"/>
            <a:ext cx="403785" cy="244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579758" y="3506777"/>
            <a:ext cx="13740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5579758" y="3506777"/>
            <a:ext cx="1442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en-wikipedia</a:t>
            </a:r>
            <a:endParaRPr lang="en-US" dirty="0"/>
          </a:p>
        </p:txBody>
      </p:sp>
      <p:cxnSp>
        <p:nvCxnSpPr>
          <p:cNvPr id="58" name="Straight Arrow Connector 57"/>
          <p:cNvCxnSpPr>
            <a:stCxn id="52" idx="6"/>
            <a:endCxn id="64" idx="2"/>
          </p:cNvCxnSpPr>
          <p:nvPr/>
        </p:nvCxnSpPr>
        <p:spPr>
          <a:xfrm flipV="1">
            <a:off x="7696880" y="4178854"/>
            <a:ext cx="590155" cy="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7052337" y="3660812"/>
            <a:ext cx="1089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mergeAll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5556433" y="3939459"/>
            <a:ext cx="13740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5487717" y="3923914"/>
            <a:ext cx="151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en-wiktionary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5569005" y="4389678"/>
            <a:ext cx="13740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5602789" y="4374133"/>
            <a:ext cx="151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en-wikinews</a:t>
            </a:r>
            <a:endParaRPr lang="en-US" dirty="0"/>
          </a:p>
        </p:txBody>
      </p:sp>
      <p:sp>
        <p:nvSpPr>
          <p:cNvPr id="64" name="Oval 63"/>
          <p:cNvSpPr/>
          <p:nvPr/>
        </p:nvSpPr>
        <p:spPr>
          <a:xfrm>
            <a:off x="8287035" y="3980086"/>
            <a:ext cx="397535" cy="39753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	</a:t>
            </a:r>
          </a:p>
        </p:txBody>
      </p:sp>
      <p:cxnSp>
        <p:nvCxnSpPr>
          <p:cNvPr id="65" name="Straight Arrow Connector 64"/>
          <p:cNvCxnSpPr>
            <a:stCxn id="64" idx="6"/>
            <a:endCxn id="67" idx="2"/>
          </p:cNvCxnSpPr>
          <p:nvPr/>
        </p:nvCxnSpPr>
        <p:spPr>
          <a:xfrm>
            <a:off x="8684570" y="4178854"/>
            <a:ext cx="661225" cy="4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7974871" y="3657685"/>
            <a:ext cx="125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Wiki</a:t>
            </a:r>
            <a:r>
              <a:rPr lang="en-US" dirty="0" err="1"/>
              <a:t>Parser</a:t>
            </a:r>
            <a:endParaRPr lang="en-US" dirty="0"/>
          </a:p>
        </p:txBody>
      </p:sp>
      <p:sp>
        <p:nvSpPr>
          <p:cNvPr id="67" name="Oval 66"/>
          <p:cNvSpPr/>
          <p:nvPr/>
        </p:nvSpPr>
        <p:spPr>
          <a:xfrm>
            <a:off x="9345795" y="3982254"/>
            <a:ext cx="402775" cy="40277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9109200" y="3699383"/>
            <a:ext cx="103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window</a:t>
            </a:r>
          </a:p>
        </p:txBody>
      </p:sp>
      <p:sp>
        <p:nvSpPr>
          <p:cNvPr id="69" name="Oval 68"/>
          <p:cNvSpPr/>
          <p:nvPr/>
        </p:nvSpPr>
        <p:spPr>
          <a:xfrm>
            <a:off x="10403421" y="3990762"/>
            <a:ext cx="402775" cy="40277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>
            <a:stCxn id="67" idx="6"/>
            <a:endCxn id="69" idx="2"/>
          </p:cNvCxnSpPr>
          <p:nvPr/>
        </p:nvCxnSpPr>
        <p:spPr>
          <a:xfrm>
            <a:off x="9748570" y="4183642"/>
            <a:ext cx="654851" cy="8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0224901" y="3419486"/>
            <a:ext cx="872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formatOutput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1332607" y="3847156"/>
            <a:ext cx="871609" cy="6791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11307144" y="3872268"/>
            <a:ext cx="922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wikipedia</a:t>
            </a:r>
            <a:r>
              <a:rPr lang="en-US" dirty="0"/>
              <a:t>-stats</a:t>
            </a:r>
          </a:p>
        </p:txBody>
      </p:sp>
      <p:cxnSp>
        <p:nvCxnSpPr>
          <p:cNvPr id="74" name="Straight Arrow Connector 73"/>
          <p:cNvCxnSpPr>
            <a:stCxn id="69" idx="6"/>
            <a:endCxn id="73" idx="1"/>
          </p:cNvCxnSpPr>
          <p:nvPr/>
        </p:nvCxnSpPr>
        <p:spPr>
          <a:xfrm>
            <a:off x="10806196" y="4192150"/>
            <a:ext cx="500948" cy="3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981796" y="2942372"/>
            <a:ext cx="862029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5471413" y="5285128"/>
            <a:ext cx="4998099" cy="14970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7106414" y="5225525"/>
            <a:ext cx="1405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JobGraph</a:t>
            </a:r>
          </a:p>
        </p:txBody>
      </p:sp>
      <p:sp>
        <p:nvSpPr>
          <p:cNvPr id="83" name="Rectangle 82"/>
          <p:cNvSpPr/>
          <p:nvPr/>
        </p:nvSpPr>
        <p:spPr>
          <a:xfrm>
            <a:off x="8721901" y="5355583"/>
            <a:ext cx="1568828" cy="2924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8721901" y="5310589"/>
            <a:ext cx="168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SourceStreams</a:t>
            </a:r>
            <a:endParaRPr lang="en-US" dirty="0"/>
          </a:p>
        </p:txBody>
      </p:sp>
      <p:sp>
        <p:nvSpPr>
          <p:cNvPr id="103" name="Rectangle 102"/>
          <p:cNvSpPr/>
          <p:nvPr/>
        </p:nvSpPr>
        <p:spPr>
          <a:xfrm>
            <a:off x="8721901" y="5724915"/>
            <a:ext cx="1568828" cy="3294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/>
          <p:cNvSpPr txBox="1"/>
          <p:nvPr/>
        </p:nvSpPr>
        <p:spPr>
          <a:xfrm>
            <a:off x="8787992" y="5702599"/>
            <a:ext cx="168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SinkStreams</a:t>
            </a:r>
            <a:endParaRPr lang="en-US" dirty="0"/>
          </a:p>
        </p:txBody>
      </p:sp>
      <p:sp>
        <p:nvSpPr>
          <p:cNvPr id="110" name="Rectangle 109"/>
          <p:cNvSpPr/>
          <p:nvPr/>
        </p:nvSpPr>
        <p:spPr>
          <a:xfrm>
            <a:off x="5718770" y="6191255"/>
            <a:ext cx="1125745" cy="49578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4362713" y="3406560"/>
            <a:ext cx="989113" cy="15041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/>
          <p:cNvSpPr txBox="1"/>
          <p:nvPr/>
        </p:nvSpPr>
        <p:spPr>
          <a:xfrm>
            <a:off x="4463212" y="3955004"/>
            <a:ext cx="80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Config</a:t>
            </a:r>
            <a:endParaRPr lang="en-US" dirty="0"/>
          </a:p>
        </p:txBody>
      </p:sp>
      <p:sp>
        <p:nvSpPr>
          <p:cNvPr id="116" name="TextBox 115"/>
          <p:cNvSpPr txBox="1"/>
          <p:nvPr/>
        </p:nvSpPr>
        <p:spPr>
          <a:xfrm>
            <a:off x="5731609" y="6266527"/>
            <a:ext cx="11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JobName</a:t>
            </a:r>
            <a:endParaRPr lang="en-US" dirty="0"/>
          </a:p>
        </p:txBody>
      </p:sp>
      <p:sp>
        <p:nvSpPr>
          <p:cNvPr id="121" name="Rectangle 120"/>
          <p:cNvSpPr/>
          <p:nvPr/>
        </p:nvSpPr>
        <p:spPr>
          <a:xfrm>
            <a:off x="5703464" y="5581982"/>
            <a:ext cx="1125745" cy="49578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/>
          <p:cNvSpPr txBox="1"/>
          <p:nvPr/>
        </p:nvSpPr>
        <p:spPr>
          <a:xfrm>
            <a:off x="5812159" y="5648038"/>
            <a:ext cx="11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JobID</a:t>
            </a:r>
            <a:endParaRPr lang="en-US" dirty="0"/>
          </a:p>
        </p:txBody>
      </p:sp>
      <p:sp>
        <p:nvSpPr>
          <p:cNvPr id="128" name="Rectangle 127"/>
          <p:cNvSpPr/>
          <p:nvPr/>
        </p:nvSpPr>
        <p:spPr>
          <a:xfrm>
            <a:off x="7224074" y="5810312"/>
            <a:ext cx="1069355" cy="5232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TextBox 168"/>
          <p:cNvSpPr txBox="1"/>
          <p:nvPr/>
        </p:nvSpPr>
        <p:spPr>
          <a:xfrm>
            <a:off x="7204188" y="5878159"/>
            <a:ext cx="1228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JobNode</a:t>
            </a:r>
          </a:p>
        </p:txBody>
      </p:sp>
      <p:cxnSp>
        <p:nvCxnSpPr>
          <p:cNvPr id="186" name="Straight Arrow Connector 185"/>
          <p:cNvCxnSpPr>
            <a:stCxn id="116" idx="3"/>
            <a:endCxn id="128" idx="1"/>
          </p:cNvCxnSpPr>
          <p:nvPr/>
        </p:nvCxnSpPr>
        <p:spPr>
          <a:xfrm flipV="1">
            <a:off x="6844515" y="6071931"/>
            <a:ext cx="379559" cy="379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endCxn id="128" idx="1"/>
          </p:cNvCxnSpPr>
          <p:nvPr/>
        </p:nvCxnSpPr>
        <p:spPr>
          <a:xfrm>
            <a:off x="6846990" y="5873835"/>
            <a:ext cx="377084" cy="198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828867" y="5637065"/>
            <a:ext cx="4115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 action="ppaction://hlinksldjump"/>
              </a:rPr>
              <a:t>JobGraph</a:t>
            </a:r>
            <a:r>
              <a:rPr lang="en-US" dirty="0"/>
              <a:t> is used to divide the application into </a:t>
            </a:r>
            <a:r>
              <a:rPr lang="en-US" dirty="0" err="1"/>
              <a:t>Samza</a:t>
            </a:r>
            <a:r>
              <a:rPr lang="en-US" dirty="0"/>
              <a:t> Jobs for running and build the real message streams between them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12018" y="2982159"/>
            <a:ext cx="58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cxnSp>
        <p:nvCxnSpPr>
          <p:cNvPr id="18" name="Elbow Connector 17"/>
          <p:cNvCxnSpPr>
            <a:stCxn id="39" idx="3"/>
          </p:cNvCxnSpPr>
          <p:nvPr/>
        </p:nvCxnSpPr>
        <p:spPr>
          <a:xfrm>
            <a:off x="9344382" y="1756063"/>
            <a:ext cx="745210" cy="14110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own Arrow 8"/>
          <p:cNvSpPr/>
          <p:nvPr/>
        </p:nvSpPr>
        <p:spPr>
          <a:xfrm>
            <a:off x="7421056" y="4910675"/>
            <a:ext cx="474842" cy="364187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8737372" y="6160782"/>
            <a:ext cx="1581515" cy="5501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8904319" y="6086520"/>
            <a:ext cx="137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IntermediateStream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3664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17" y="-225079"/>
            <a:ext cx="10515600" cy="1325563"/>
          </a:xfrm>
        </p:spPr>
        <p:txBody>
          <a:bodyPr/>
          <a:lstStyle/>
          <a:p>
            <a:r>
              <a:rPr lang="en-US" dirty="0"/>
              <a:t>JobGraph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100484"/>
            <a:ext cx="6467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JobGraph </a:t>
            </a:r>
            <a:r>
              <a:rPr lang="en-US" altLang="zh-CN" dirty="0"/>
              <a:t>is the physical execution graph of </a:t>
            </a:r>
            <a:r>
              <a:rPr lang="en-US" altLang="zh-CN" dirty="0" err="1"/>
              <a:t>Samza</a:t>
            </a:r>
            <a:r>
              <a:rPr lang="en-US" altLang="zh-CN" dirty="0"/>
              <a:t>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2232229"/>
            <a:ext cx="6467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contains the topology of jobs connected with streams(source streams, sink streams and intermediate streams)</a:t>
            </a:r>
            <a:endParaRPr lang="en-US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3640974"/>
            <a:ext cx="6467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high level APIs (StreamGraph) will be transformed into JobGraph for planning, validation and execution.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4896196"/>
            <a:ext cx="5852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 now, JobGraph only have one job node which contains the whole application’s logic.</a:t>
            </a:r>
          </a:p>
        </p:txBody>
      </p:sp>
      <p:sp>
        <p:nvSpPr>
          <p:cNvPr id="7" name="Rectangle 6"/>
          <p:cNvSpPr/>
          <p:nvPr/>
        </p:nvSpPr>
        <p:spPr>
          <a:xfrm>
            <a:off x="6591993" y="1695797"/>
            <a:ext cx="5511338" cy="41896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668790" y="1695797"/>
            <a:ext cx="191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JobGraph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863839" y="2352502"/>
            <a:ext cx="2801389" cy="211974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668790" y="2320020"/>
            <a:ext cx="1331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JobNode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138160" y="2878560"/>
            <a:ext cx="2252749" cy="13276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412480" y="3215410"/>
            <a:ext cx="2252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Application’s logic</a:t>
            </a:r>
          </a:p>
          <a:p>
            <a:r>
              <a:rPr lang="en-US" dirty="0"/>
              <a:t>(StreamGraph)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6758247" y="2458530"/>
            <a:ext cx="1105592" cy="940650"/>
          </a:xfrm>
          <a:prstGeom prst="rightArrow">
            <a:avLst>
              <a:gd name="adj1" fmla="val 50000"/>
              <a:gd name="adj2" fmla="val 4558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550428" y="2056715"/>
            <a:ext cx="1637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Streams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690165" y="2064629"/>
            <a:ext cx="1637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Sink Streams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41375" y="2721834"/>
            <a:ext cx="777932" cy="1892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867352" y="2676449"/>
            <a:ext cx="722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Partition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51421" y="2931146"/>
            <a:ext cx="777932" cy="1892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877398" y="2885761"/>
            <a:ext cx="722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Partition</a:t>
            </a:r>
          </a:p>
        </p:txBody>
      </p:sp>
      <p:sp>
        <p:nvSpPr>
          <p:cNvPr id="21" name="Right Arrow 20"/>
          <p:cNvSpPr/>
          <p:nvPr/>
        </p:nvSpPr>
        <p:spPr>
          <a:xfrm>
            <a:off x="6758247" y="3465389"/>
            <a:ext cx="1105592" cy="1170786"/>
          </a:xfrm>
          <a:prstGeom prst="rightArrow">
            <a:avLst>
              <a:gd name="adj1" fmla="val 65620"/>
              <a:gd name="adj2" fmla="val 3872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791671" y="3736057"/>
            <a:ext cx="777932" cy="1892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817648" y="3690672"/>
            <a:ext cx="722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Partition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801717" y="3945369"/>
            <a:ext cx="777932" cy="1892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827694" y="3899984"/>
            <a:ext cx="722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Partition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800159" y="4166163"/>
            <a:ext cx="777932" cy="1892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826136" y="4120778"/>
            <a:ext cx="722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Partition</a:t>
            </a:r>
          </a:p>
        </p:txBody>
      </p:sp>
      <p:sp>
        <p:nvSpPr>
          <p:cNvPr id="29" name="Right Arrow 28"/>
          <p:cNvSpPr/>
          <p:nvPr/>
        </p:nvSpPr>
        <p:spPr>
          <a:xfrm>
            <a:off x="10689470" y="3629316"/>
            <a:ext cx="1105592" cy="940650"/>
          </a:xfrm>
          <a:prstGeom prst="rightArrow">
            <a:avLst>
              <a:gd name="adj1" fmla="val 50000"/>
              <a:gd name="adj2" fmla="val 4558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0772598" y="3892620"/>
            <a:ext cx="777932" cy="1892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0798575" y="3847235"/>
            <a:ext cx="722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Partition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782644" y="4101932"/>
            <a:ext cx="777932" cy="1892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0808621" y="4056547"/>
            <a:ext cx="722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Partition</a:t>
            </a:r>
          </a:p>
        </p:txBody>
      </p:sp>
      <p:sp>
        <p:nvSpPr>
          <p:cNvPr id="34" name="Right Arrow 33"/>
          <p:cNvSpPr/>
          <p:nvPr/>
        </p:nvSpPr>
        <p:spPr>
          <a:xfrm>
            <a:off x="10689470" y="2396413"/>
            <a:ext cx="1105592" cy="1170786"/>
          </a:xfrm>
          <a:prstGeom prst="rightArrow">
            <a:avLst>
              <a:gd name="adj1" fmla="val 65620"/>
              <a:gd name="adj2" fmla="val 3872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0722894" y="2667081"/>
            <a:ext cx="777932" cy="1892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0748871" y="2621696"/>
            <a:ext cx="722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Partition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732940" y="2876393"/>
            <a:ext cx="777932" cy="1892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10758917" y="2831008"/>
            <a:ext cx="722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Partition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0731382" y="3097187"/>
            <a:ext cx="777932" cy="1892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0757359" y="3051802"/>
            <a:ext cx="722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Partition</a:t>
            </a:r>
          </a:p>
        </p:txBody>
      </p:sp>
      <p:sp>
        <p:nvSpPr>
          <p:cNvPr id="41" name="Curved Left Arrow 40"/>
          <p:cNvSpPr/>
          <p:nvPr/>
        </p:nvSpPr>
        <p:spPr>
          <a:xfrm rot="5400000">
            <a:off x="8202582" y="4407827"/>
            <a:ext cx="997528" cy="1126373"/>
          </a:xfrm>
          <a:prstGeom prst="curvedLeftArrow">
            <a:avLst>
              <a:gd name="adj1" fmla="val 38549"/>
              <a:gd name="adj2" fmla="val 50000"/>
              <a:gd name="adj3" fmla="val 2583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Curved Left Arrow 43"/>
          <p:cNvSpPr/>
          <p:nvPr/>
        </p:nvSpPr>
        <p:spPr>
          <a:xfrm rot="5400000">
            <a:off x="9252049" y="4469538"/>
            <a:ext cx="997528" cy="972561"/>
          </a:xfrm>
          <a:prstGeom prst="curvedLeftArrow">
            <a:avLst>
              <a:gd name="adj1" fmla="val 18058"/>
              <a:gd name="adj2" fmla="val 50000"/>
              <a:gd name="adj3" fmla="val 25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212972" y="5469778"/>
            <a:ext cx="2367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Intermediate Streams</a:t>
            </a:r>
          </a:p>
        </p:txBody>
      </p:sp>
    </p:spTree>
    <p:extLst>
      <p:ext uri="{BB962C8B-B14F-4D97-AF65-F5344CB8AC3E}">
        <p14:creationId xmlns:p14="http://schemas.microsoft.com/office/powerpoint/2010/main" val="254498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22" y="0"/>
            <a:ext cx="10515600" cy="1325563"/>
          </a:xfrm>
        </p:spPr>
        <p:txBody>
          <a:bodyPr/>
          <a:lstStyle/>
          <a:p>
            <a:r>
              <a:rPr lang="en-US" dirty="0"/>
              <a:t>YARN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205" y="1891461"/>
            <a:ext cx="5395014" cy="43382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8597" y="968131"/>
            <a:ext cx="9482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The fundamental idea of YARN is to split up the functionalities of resource management and job scheduling/monitoring into separate daemons. The idea is to have a global </a:t>
            </a:r>
            <a:r>
              <a:rPr lang="en-US" i="1" dirty="0" err="1"/>
              <a:t>ResourceManager</a:t>
            </a:r>
            <a:r>
              <a:rPr lang="en-US" i="1" dirty="0"/>
              <a:t> (RM) and per-application </a:t>
            </a:r>
            <a:r>
              <a:rPr lang="en-US" i="1" dirty="0" err="1"/>
              <a:t>ApplicationMaster</a:t>
            </a:r>
            <a:r>
              <a:rPr lang="en-US" i="1" dirty="0"/>
              <a:t> (AM). An application is either a single job or a DAG of jobs.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822" y="6365876"/>
            <a:ext cx="8203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http://hadoop.apache.org/docs/current/hadoop-yarn/hadoop-yarn-site/YARN.html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9415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8453"/>
            <a:ext cx="10515600" cy="1325563"/>
          </a:xfrm>
        </p:spPr>
        <p:txBody>
          <a:bodyPr/>
          <a:lstStyle/>
          <a:p>
            <a:r>
              <a:rPr lang="en-US"/>
              <a:t>JobGraph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68" y="1191925"/>
            <a:ext cx="8888854" cy="375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541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31160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8818" y="871237"/>
            <a:ext cx="4950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7.RemoteApplicationRunner use </a:t>
            </a:r>
            <a:r>
              <a:rPr lang="en-US" dirty="0" err="1"/>
              <a:t>ExecutionPlanner</a:t>
            </a:r>
            <a:r>
              <a:rPr lang="en-US" dirty="0"/>
              <a:t> to get </a:t>
            </a:r>
            <a:r>
              <a:rPr lang="en-US" dirty="0" err="1"/>
              <a:t>JobGraph</a:t>
            </a:r>
            <a:r>
              <a:rPr lang="en-US" dirty="0"/>
              <a:t> from StreamGraph: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5800" y="2096710"/>
            <a:ext cx="37292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(2)Building the JobGraph from StreamGraph for actual running: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a)List all source streams, sink streams and intermediate streams(created by PartitionBy and Broadcast, see </a:t>
            </a:r>
            <a:r>
              <a:rPr lang="en-US" dirty="0">
                <a:hlinkClick r:id="rId2" action="ppaction://hlinksldjump"/>
              </a:rPr>
              <a:t>StreamGraph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b)Set up </a:t>
            </a:r>
            <a:r>
              <a:rPr lang="en-US" dirty="0" err="1"/>
              <a:t>JobName</a:t>
            </a:r>
            <a:r>
              <a:rPr lang="en-US" dirty="0"/>
              <a:t> and </a:t>
            </a:r>
            <a:r>
              <a:rPr lang="en-US" dirty="0" err="1"/>
              <a:t>JobId</a:t>
            </a:r>
            <a:r>
              <a:rPr lang="en-US" dirty="0"/>
              <a:t> based on configurations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5029200" y="871237"/>
            <a:ext cx="6940766" cy="16506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863197" y="871237"/>
            <a:ext cx="20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StreamGraph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5269550" y="1240569"/>
            <a:ext cx="1546167" cy="110706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305009" y="1552077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InputStreams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10124902" y="1240569"/>
            <a:ext cx="1753985" cy="110706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124902" y="1524841"/>
            <a:ext cx="184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Output</a:t>
            </a:r>
            <a:r>
              <a:rPr lang="en-US" dirty="0" err="1"/>
              <a:t>Streams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6967602" y="1240569"/>
            <a:ext cx="3046616" cy="110706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158707" y="1456385"/>
            <a:ext cx="270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</a:t>
            </a:r>
            <a:r>
              <a:rPr lang="en-US" dirty="0" err="1"/>
              <a:t>MessageStreams</a:t>
            </a:r>
            <a:r>
              <a:rPr lang="en-US" dirty="0"/>
              <a:t> and Operators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51506" y="5075486"/>
            <a:ext cx="3753503" cy="14968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8050897" y="5031057"/>
            <a:ext cx="20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JobGraph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5300730" y="2916798"/>
            <a:ext cx="1483803" cy="88946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272055" y="3176863"/>
            <a:ext cx="1596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SourceStreams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10272225" y="2914224"/>
            <a:ext cx="1483803" cy="88946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0355770" y="3174289"/>
            <a:ext cx="1596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SinkStreams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7498849" y="2914692"/>
            <a:ext cx="1895302" cy="87078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450879" y="3153116"/>
            <a:ext cx="2117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IntermediatStreams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8" idx="2"/>
            <a:endCxn id="29" idx="0"/>
          </p:cNvCxnSpPr>
          <p:nvPr/>
        </p:nvCxnSpPr>
        <p:spPr>
          <a:xfrm flipH="1">
            <a:off x="6042632" y="2347633"/>
            <a:ext cx="2" cy="569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3" idx="0"/>
          </p:cNvCxnSpPr>
          <p:nvPr/>
        </p:nvCxnSpPr>
        <p:spPr>
          <a:xfrm>
            <a:off x="6042633" y="2375258"/>
            <a:ext cx="2403867" cy="539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6" idx="2"/>
            <a:endCxn id="33" idx="0"/>
          </p:cNvCxnSpPr>
          <p:nvPr/>
        </p:nvCxnSpPr>
        <p:spPr>
          <a:xfrm flipH="1">
            <a:off x="8446500" y="2347633"/>
            <a:ext cx="2555395" cy="567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6" idx="2"/>
            <a:endCxn id="31" idx="0"/>
          </p:cNvCxnSpPr>
          <p:nvPr/>
        </p:nvCxnSpPr>
        <p:spPr>
          <a:xfrm>
            <a:off x="11001895" y="2347633"/>
            <a:ext cx="12232" cy="566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724802" y="2515390"/>
            <a:ext cx="91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(2a)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246944" y="2526072"/>
            <a:ext cx="91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(2a)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689209" y="2511158"/>
            <a:ext cx="91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(2a)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7519927" y="3983590"/>
            <a:ext cx="1483803" cy="88946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7918779" y="4243655"/>
            <a:ext cx="1596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</a:t>
            </a:r>
            <a:endParaRPr lang="en-US" dirty="0"/>
          </a:p>
        </p:txBody>
      </p:sp>
      <p:sp>
        <p:nvSpPr>
          <p:cNvPr id="56" name="Rounded Rectangle 55"/>
          <p:cNvSpPr/>
          <p:nvPr/>
        </p:nvSpPr>
        <p:spPr>
          <a:xfrm>
            <a:off x="6700777" y="5335551"/>
            <a:ext cx="1546167" cy="110706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7044490" y="5681466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JobId</a:t>
            </a:r>
            <a:endParaRPr lang="en-US" dirty="0"/>
          </a:p>
        </p:txBody>
      </p:sp>
      <p:cxnSp>
        <p:nvCxnSpPr>
          <p:cNvPr id="59" name="Straight Arrow Connector 58"/>
          <p:cNvCxnSpPr>
            <a:stCxn id="54" idx="2"/>
            <a:endCxn id="56" idx="0"/>
          </p:cNvCxnSpPr>
          <p:nvPr/>
        </p:nvCxnSpPr>
        <p:spPr>
          <a:xfrm flipH="1">
            <a:off x="7473861" y="4873052"/>
            <a:ext cx="787968" cy="462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/>
          <p:cNvSpPr/>
          <p:nvPr/>
        </p:nvSpPr>
        <p:spPr>
          <a:xfrm>
            <a:off x="8589934" y="5345755"/>
            <a:ext cx="1546167" cy="110706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8798475" y="5692864"/>
            <a:ext cx="17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JobName</a:t>
            </a:r>
            <a:endParaRPr lang="en-US" dirty="0"/>
          </a:p>
        </p:txBody>
      </p:sp>
      <p:cxnSp>
        <p:nvCxnSpPr>
          <p:cNvPr id="63" name="Straight Arrow Connector 62"/>
          <p:cNvCxnSpPr>
            <a:stCxn id="54" idx="2"/>
            <a:endCxn id="60" idx="0"/>
          </p:cNvCxnSpPr>
          <p:nvPr/>
        </p:nvCxnSpPr>
        <p:spPr>
          <a:xfrm>
            <a:off x="8261829" y="4873052"/>
            <a:ext cx="1101189" cy="472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531144" y="4766752"/>
            <a:ext cx="994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(2b)</a:t>
            </a:r>
          </a:p>
        </p:txBody>
      </p:sp>
    </p:spTree>
    <p:extLst>
      <p:ext uri="{BB962C8B-B14F-4D97-AF65-F5344CB8AC3E}">
        <p14:creationId xmlns:p14="http://schemas.microsoft.com/office/powerpoint/2010/main" val="21931209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817" y="-210641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8818" y="871237"/>
            <a:ext cx="4161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7.RemoteApplicationRunner use </a:t>
            </a:r>
            <a:r>
              <a:rPr lang="en-US" dirty="0" err="1"/>
              <a:t>ExecutionPlanner</a:t>
            </a:r>
            <a:r>
              <a:rPr lang="en-US" dirty="0"/>
              <a:t> to get </a:t>
            </a:r>
            <a:r>
              <a:rPr lang="en-US" dirty="0" err="1"/>
              <a:t>JobGraph</a:t>
            </a:r>
            <a:r>
              <a:rPr lang="en-US" dirty="0"/>
              <a:t> from StreamGraph: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5800" y="2096710"/>
            <a:ext cx="47209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(2)Building the JobGraph from StreamGraph for actual running: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c)Create </a:t>
            </a:r>
            <a:r>
              <a:rPr lang="en-US" dirty="0" err="1"/>
              <a:t>JobNode</a:t>
            </a:r>
            <a:r>
              <a:rPr lang="en-US" dirty="0"/>
              <a:t> using </a:t>
            </a:r>
            <a:r>
              <a:rPr lang="en-US" dirty="0" err="1"/>
              <a:t>JobId</a:t>
            </a:r>
            <a:r>
              <a:rPr lang="en-US" dirty="0"/>
              <a:t> and </a:t>
            </a:r>
            <a:r>
              <a:rPr lang="en-US" dirty="0" err="1"/>
              <a:t>JobName</a:t>
            </a:r>
            <a:r>
              <a:rPr lang="en-US" dirty="0"/>
              <a:t>, which store StreamGraph and </a:t>
            </a:r>
            <a:r>
              <a:rPr lang="en-US" dirty="0" err="1"/>
              <a:t>Confs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512231" y="2618290"/>
            <a:ext cx="2169621" cy="4330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823677" y="2618289"/>
            <a:ext cx="20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StreamGraph</a:t>
            </a:r>
            <a:endParaRPr lang="en-US" dirty="0"/>
          </a:p>
        </p:txBody>
      </p:sp>
      <p:cxnSp>
        <p:nvCxnSpPr>
          <p:cNvPr id="11" name="Straight Arrow Connector 10"/>
          <p:cNvCxnSpPr>
            <a:endCxn id="12" idx="0"/>
          </p:cNvCxnSpPr>
          <p:nvPr/>
        </p:nvCxnSpPr>
        <p:spPr>
          <a:xfrm flipH="1">
            <a:off x="8412480" y="1989310"/>
            <a:ext cx="8312" cy="1307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727468" y="3297039"/>
            <a:ext cx="5370023" cy="23473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903325" y="3355317"/>
            <a:ext cx="20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JobGraph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5898021" y="3790251"/>
            <a:ext cx="5045542" cy="171797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7957363" y="3701231"/>
            <a:ext cx="1456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JobNode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207522" y="4271374"/>
            <a:ext cx="1482641" cy="9467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207522" y="4561333"/>
            <a:ext cx="1482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StreamGraph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6232539" y="4229523"/>
            <a:ext cx="1546167" cy="40572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650343" y="4229523"/>
            <a:ext cx="872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JobId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6232539" y="4794210"/>
            <a:ext cx="1546167" cy="4239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442781" y="4812845"/>
            <a:ext cx="1213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JobName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7957363" y="4260177"/>
            <a:ext cx="1079607" cy="95265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175133" y="4516141"/>
            <a:ext cx="710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960592" y="2618289"/>
            <a:ext cx="817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(2c)</a:t>
            </a:r>
          </a:p>
        </p:txBody>
      </p:sp>
      <p:cxnSp>
        <p:nvCxnSpPr>
          <p:cNvPr id="14" name="Straight Arrow Connector 13"/>
          <p:cNvCxnSpPr>
            <a:stCxn id="6" idx="2"/>
            <a:endCxn id="8" idx="0"/>
          </p:cNvCxnSpPr>
          <p:nvPr/>
        </p:nvCxnSpPr>
        <p:spPr>
          <a:xfrm>
            <a:off x="9597042" y="3051363"/>
            <a:ext cx="351801" cy="1220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5707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16518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0380" y="663419"/>
            <a:ext cx="4975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7.RemoteApplicationRunner use </a:t>
            </a:r>
            <a:r>
              <a:rPr lang="en-US" dirty="0" err="1"/>
              <a:t>ExecutionPlanner</a:t>
            </a:r>
            <a:r>
              <a:rPr lang="en-US" dirty="0"/>
              <a:t> to get </a:t>
            </a:r>
            <a:r>
              <a:rPr lang="en-US" dirty="0" err="1"/>
              <a:t>JobGraph</a:t>
            </a:r>
            <a:r>
              <a:rPr lang="en-US" dirty="0"/>
              <a:t> from StreamGraph: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7363" y="1888892"/>
            <a:ext cx="417215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(2)Building the JobGraph from StreamGraph for actual running: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d)Add all source streams, sink streams, intermediate streams to </a:t>
            </a:r>
            <a:r>
              <a:rPr lang="en-US" dirty="0" err="1"/>
              <a:t>JobGraph’s</a:t>
            </a:r>
            <a:r>
              <a:rPr lang="en-US" dirty="0"/>
              <a:t> Edges collection(sources, sinks, </a:t>
            </a:r>
            <a:r>
              <a:rPr lang="en-US" dirty="0" err="1"/>
              <a:t>intermediateStreams</a:t>
            </a:r>
            <a:r>
              <a:rPr lang="en-US" dirty="0"/>
              <a:t> collection respectively)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e)Validate whether the </a:t>
            </a:r>
            <a:r>
              <a:rPr lang="en-US" dirty="0" err="1"/>
              <a:t>JobGraph</a:t>
            </a:r>
            <a:r>
              <a:rPr lang="en-US" dirty="0"/>
              <a:t> has correct topology: sources from external streams; sinks are going to external streams; nodes are connected with intermediate streams; all nodes are reachable from sources(using BFS).</a:t>
            </a:r>
          </a:p>
        </p:txBody>
      </p:sp>
      <p:sp>
        <p:nvSpPr>
          <p:cNvPr id="6" name="Rectangle 5"/>
          <p:cNvSpPr/>
          <p:nvPr/>
        </p:nvSpPr>
        <p:spPr>
          <a:xfrm>
            <a:off x="6691744" y="767340"/>
            <a:ext cx="5370023" cy="23473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867601" y="825618"/>
            <a:ext cx="20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JobGraph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0075024" y="1260552"/>
            <a:ext cx="1831147" cy="171797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449365" y="1934872"/>
            <a:ext cx="1456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JobNode</a:t>
            </a:r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4976843" y="692165"/>
            <a:ext cx="1483803" cy="88946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948168" y="952230"/>
            <a:ext cx="1596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SourceStreams</a:t>
            </a:r>
            <a:endParaRPr lang="en-US" dirty="0"/>
          </a:p>
        </p:txBody>
      </p:sp>
      <p:sp>
        <p:nvSpPr>
          <p:cNvPr id="32" name="Rounded Rectangle 31"/>
          <p:cNvSpPr/>
          <p:nvPr/>
        </p:nvSpPr>
        <p:spPr>
          <a:xfrm>
            <a:off x="5012175" y="1674808"/>
            <a:ext cx="1483803" cy="88946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095720" y="1934873"/>
            <a:ext cx="1333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SinkStreams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796441" y="2772430"/>
            <a:ext cx="1895302" cy="87078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748471" y="3010854"/>
            <a:ext cx="2117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IntermediatStreams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7165570" y="1260552"/>
            <a:ext cx="2011682" cy="171797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7705896" y="1198813"/>
            <a:ext cx="106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Edges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7248178" y="1579211"/>
            <a:ext cx="1846465" cy="355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cxnSp>
        <p:nvCxnSpPr>
          <p:cNvPr id="40" name="Straight Arrow Connector 39"/>
          <p:cNvCxnSpPr>
            <a:stCxn id="38" idx="3"/>
            <a:endCxn id="8" idx="1"/>
          </p:cNvCxnSpPr>
          <p:nvPr/>
        </p:nvCxnSpPr>
        <p:spPr>
          <a:xfrm>
            <a:off x="9094643" y="1757042"/>
            <a:ext cx="980381" cy="362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7248178" y="2003447"/>
            <a:ext cx="1846465" cy="355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Sinks</a:t>
            </a:r>
          </a:p>
        </p:txBody>
      </p:sp>
      <p:cxnSp>
        <p:nvCxnSpPr>
          <p:cNvPr id="44" name="Straight Arrow Connector 43"/>
          <p:cNvCxnSpPr>
            <a:stCxn id="8" idx="1"/>
            <a:endCxn id="42" idx="3"/>
          </p:cNvCxnSpPr>
          <p:nvPr/>
        </p:nvCxnSpPr>
        <p:spPr>
          <a:xfrm flipH="1">
            <a:off x="9094643" y="2119539"/>
            <a:ext cx="980381" cy="61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7248177" y="2434920"/>
            <a:ext cx="1846465" cy="355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Intermediates</a:t>
            </a:r>
          </a:p>
        </p:txBody>
      </p:sp>
      <p:cxnSp>
        <p:nvCxnSpPr>
          <p:cNvPr id="49" name="Straight Arrow Connector 48"/>
          <p:cNvCxnSpPr>
            <a:stCxn id="47" idx="3"/>
            <a:endCxn id="8" idx="1"/>
          </p:cNvCxnSpPr>
          <p:nvPr/>
        </p:nvCxnSpPr>
        <p:spPr>
          <a:xfrm flipV="1">
            <a:off x="9094642" y="2119539"/>
            <a:ext cx="980382" cy="4932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8" idx="1"/>
          </p:cNvCxnSpPr>
          <p:nvPr/>
        </p:nvCxnSpPr>
        <p:spPr>
          <a:xfrm>
            <a:off x="6430670" y="1194950"/>
            <a:ext cx="817508" cy="562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endCxn id="47" idx="1"/>
          </p:cNvCxnSpPr>
          <p:nvPr/>
        </p:nvCxnSpPr>
        <p:spPr>
          <a:xfrm flipV="1">
            <a:off x="6689801" y="2612751"/>
            <a:ext cx="558376" cy="626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2" idx="3"/>
            <a:endCxn id="42" idx="1"/>
          </p:cNvCxnSpPr>
          <p:nvPr/>
        </p:nvCxnSpPr>
        <p:spPr>
          <a:xfrm>
            <a:off x="6495978" y="2119539"/>
            <a:ext cx="752200" cy="61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602639" y="1797401"/>
            <a:ext cx="56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(2d)</a:t>
            </a:r>
          </a:p>
        </p:txBody>
      </p:sp>
      <p:sp>
        <p:nvSpPr>
          <p:cNvPr id="66" name="Rectangle 65"/>
          <p:cNvSpPr/>
          <p:nvPr/>
        </p:nvSpPr>
        <p:spPr>
          <a:xfrm>
            <a:off x="5938056" y="4067491"/>
            <a:ext cx="5370023" cy="23473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8113913" y="4125769"/>
            <a:ext cx="20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JobGraph</a:t>
            </a:r>
            <a:endParaRPr lang="en-US" dirty="0"/>
          </a:p>
        </p:txBody>
      </p:sp>
      <p:sp>
        <p:nvSpPr>
          <p:cNvPr id="68" name="Rounded Rectangle 67"/>
          <p:cNvSpPr/>
          <p:nvPr/>
        </p:nvSpPr>
        <p:spPr>
          <a:xfrm>
            <a:off x="9321336" y="4560703"/>
            <a:ext cx="1831147" cy="171797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9695677" y="5235023"/>
            <a:ext cx="1456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JobNode</a:t>
            </a:r>
            <a:endParaRPr lang="en-US" dirty="0"/>
          </a:p>
        </p:txBody>
      </p:sp>
      <p:sp>
        <p:nvSpPr>
          <p:cNvPr id="70" name="Rounded Rectangle 69"/>
          <p:cNvSpPr/>
          <p:nvPr/>
        </p:nvSpPr>
        <p:spPr>
          <a:xfrm>
            <a:off x="6411882" y="4560703"/>
            <a:ext cx="2011682" cy="171797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6952208" y="4498964"/>
            <a:ext cx="106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Edges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6494490" y="4879362"/>
            <a:ext cx="1846465" cy="355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cxnSp>
        <p:nvCxnSpPr>
          <p:cNvPr id="73" name="Straight Arrow Connector 72"/>
          <p:cNvCxnSpPr>
            <a:stCxn id="72" idx="3"/>
            <a:endCxn id="68" idx="1"/>
          </p:cNvCxnSpPr>
          <p:nvPr/>
        </p:nvCxnSpPr>
        <p:spPr>
          <a:xfrm>
            <a:off x="8340955" y="5057193"/>
            <a:ext cx="980381" cy="362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6494490" y="5303598"/>
            <a:ext cx="1846465" cy="355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Sinks</a:t>
            </a:r>
          </a:p>
        </p:txBody>
      </p:sp>
      <p:cxnSp>
        <p:nvCxnSpPr>
          <p:cNvPr id="75" name="Straight Arrow Connector 74"/>
          <p:cNvCxnSpPr>
            <a:stCxn id="68" idx="1"/>
            <a:endCxn id="74" idx="3"/>
          </p:cNvCxnSpPr>
          <p:nvPr/>
        </p:nvCxnSpPr>
        <p:spPr>
          <a:xfrm flipH="1">
            <a:off x="8340955" y="5419690"/>
            <a:ext cx="980381" cy="61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75"/>
          <p:cNvSpPr/>
          <p:nvPr/>
        </p:nvSpPr>
        <p:spPr>
          <a:xfrm>
            <a:off x="6494489" y="5735071"/>
            <a:ext cx="1846465" cy="355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Intermediates</a:t>
            </a:r>
          </a:p>
        </p:txBody>
      </p:sp>
      <p:cxnSp>
        <p:nvCxnSpPr>
          <p:cNvPr id="77" name="Straight Arrow Connector 76"/>
          <p:cNvCxnSpPr>
            <a:stCxn id="76" idx="3"/>
            <a:endCxn id="68" idx="1"/>
          </p:cNvCxnSpPr>
          <p:nvPr/>
        </p:nvCxnSpPr>
        <p:spPr>
          <a:xfrm flipV="1">
            <a:off x="8340954" y="5419690"/>
            <a:ext cx="980382" cy="4932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6494489" y="4505536"/>
            <a:ext cx="59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(2e)</a:t>
            </a:r>
          </a:p>
        </p:txBody>
      </p:sp>
    </p:spTree>
    <p:extLst>
      <p:ext uri="{BB962C8B-B14F-4D97-AF65-F5344CB8AC3E}">
        <p14:creationId xmlns:p14="http://schemas.microsoft.com/office/powerpoint/2010/main" val="34250529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134" y="119591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0134" y="1018630"/>
            <a:ext cx="4925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7.RemoteApplicationRunner use </a:t>
            </a:r>
            <a:r>
              <a:rPr lang="en-US" dirty="0" err="1"/>
              <a:t>ExecutionPlanner</a:t>
            </a:r>
            <a:r>
              <a:rPr lang="en-US" dirty="0"/>
              <a:t> to get </a:t>
            </a:r>
            <a:r>
              <a:rPr lang="en-US" dirty="0" err="1"/>
              <a:t>JobGraph</a:t>
            </a:r>
            <a:r>
              <a:rPr lang="en-US" dirty="0"/>
              <a:t> from StreamGraph: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6375" y="1753389"/>
            <a:ext cx="3090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(1)Pass the StreamGraph built by StreamApplication to </a:t>
            </a:r>
            <a:r>
              <a:rPr lang="en-US" dirty="0" err="1"/>
              <a:t>ExecutionPlanner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734" y="50793"/>
            <a:ext cx="5457825" cy="128587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3433156" y="1139586"/>
            <a:ext cx="3339474" cy="1005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734" y="1366290"/>
            <a:ext cx="4444735" cy="20022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75" y="4390167"/>
            <a:ext cx="5843192" cy="246783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86375" y="2706743"/>
            <a:ext cx="6015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(2)Building the JobGraph from StreamGraph for actual running: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a)List all source streams, sink streams and intermediate streams: the streams created by PartitionBy and Broadcast(implemented in 0.14.0)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b)Set up </a:t>
            </a:r>
            <a:r>
              <a:rPr lang="en-US" dirty="0" err="1"/>
              <a:t>JobName</a:t>
            </a:r>
            <a:r>
              <a:rPr lang="en-US" dirty="0"/>
              <a:t> and </a:t>
            </a:r>
            <a:r>
              <a:rPr lang="en-US" dirty="0" err="1"/>
              <a:t>JobId</a:t>
            </a:r>
            <a:r>
              <a:rPr lang="en-US" dirty="0"/>
              <a:t> based on configurations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b="49329"/>
          <a:stretch/>
        </p:blipFill>
        <p:spPr>
          <a:xfrm>
            <a:off x="6671734" y="3290475"/>
            <a:ext cx="4728104" cy="1880041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5473931" y="3732974"/>
            <a:ext cx="1197803" cy="498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89673" y="3583906"/>
            <a:ext cx="1105592" cy="298137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8894101" y="3798916"/>
            <a:ext cx="1995572" cy="83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843847" y="4294443"/>
            <a:ext cx="928783" cy="720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4114800" y="1737363"/>
            <a:ext cx="2718262" cy="1069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2308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693" y="30075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8694" y="1032472"/>
            <a:ext cx="4930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7.RemoteApplicationRunner use </a:t>
            </a:r>
            <a:r>
              <a:rPr lang="en-US" dirty="0" err="1"/>
              <a:t>ExecutionPlanner</a:t>
            </a:r>
            <a:r>
              <a:rPr lang="en-US" dirty="0"/>
              <a:t> to get </a:t>
            </a:r>
            <a:r>
              <a:rPr lang="en-US" dirty="0" err="1"/>
              <a:t>JobGraph</a:t>
            </a:r>
            <a:r>
              <a:rPr lang="en-US" dirty="0"/>
              <a:t> from StreamGraph: 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83656" y="2143303"/>
            <a:ext cx="37292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(2)Building the JobGraph from StreamGraph for actual running: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c)Create </a:t>
            </a:r>
            <a:r>
              <a:rPr lang="en-US" dirty="0" err="1"/>
              <a:t>JobNode</a:t>
            </a:r>
            <a:r>
              <a:rPr lang="en-US" dirty="0"/>
              <a:t>, which store StreamGraph and </a:t>
            </a:r>
            <a:r>
              <a:rPr lang="en-US" dirty="0" err="1"/>
              <a:t>Confs</a:t>
            </a:r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493" y="1507807"/>
            <a:ext cx="5095875" cy="733425"/>
          </a:xfrm>
          <a:prstGeom prst="rect">
            <a:avLst/>
          </a:prstGeom>
        </p:spPr>
      </p:pic>
      <p:cxnSp>
        <p:nvCxnSpPr>
          <p:cNvPr id="66" name="Straight Arrow Connector 65"/>
          <p:cNvCxnSpPr/>
          <p:nvPr/>
        </p:nvCxnSpPr>
        <p:spPr>
          <a:xfrm flipV="1">
            <a:off x="3541222" y="2128058"/>
            <a:ext cx="1970116" cy="1201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338" y="2573737"/>
            <a:ext cx="5819775" cy="2457450"/>
          </a:xfrm>
          <a:prstGeom prst="rect">
            <a:avLst/>
          </a:prstGeom>
        </p:spPr>
      </p:pic>
      <p:cxnSp>
        <p:nvCxnSpPr>
          <p:cNvPr id="103" name="Straight Arrow Connector 102"/>
          <p:cNvCxnSpPr/>
          <p:nvPr/>
        </p:nvCxnSpPr>
        <p:spPr>
          <a:xfrm flipH="1">
            <a:off x="7506393" y="2128058"/>
            <a:ext cx="24938" cy="623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493" y="5031187"/>
            <a:ext cx="7077075" cy="24765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6833062" y="3848789"/>
            <a:ext cx="1101368" cy="1246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40" y="3739782"/>
            <a:ext cx="5023342" cy="2827273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3807229" y="4289367"/>
            <a:ext cx="2826327" cy="1471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41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55" y="-158577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3756" y="843820"/>
            <a:ext cx="5095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7.RemoteApplicationRunner use </a:t>
            </a:r>
            <a:r>
              <a:rPr lang="en-US" dirty="0" err="1"/>
              <a:t>ExecutionPlanner</a:t>
            </a:r>
            <a:r>
              <a:rPr lang="en-US" dirty="0"/>
              <a:t> to get </a:t>
            </a:r>
            <a:r>
              <a:rPr lang="en-US" dirty="0" err="1"/>
              <a:t>JobGraph</a:t>
            </a:r>
            <a:r>
              <a:rPr lang="en-US" dirty="0"/>
              <a:t> from StreamGraph: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3383" y="1755713"/>
            <a:ext cx="44446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2)Building the JobGraph from StreamGraph for actual running: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d)Add all source streams, sink streams, intermediate streams to </a:t>
            </a:r>
            <a:r>
              <a:rPr lang="en-US" dirty="0" err="1"/>
              <a:t>JobGraph’s</a:t>
            </a:r>
            <a:r>
              <a:rPr lang="en-US" dirty="0"/>
              <a:t> Edges collection(sources, sinks, </a:t>
            </a:r>
            <a:r>
              <a:rPr lang="en-US" dirty="0" err="1"/>
              <a:t>intermediateStreams</a:t>
            </a:r>
            <a:r>
              <a:rPr lang="en-US" dirty="0"/>
              <a:t> collection respectively)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511" y="298100"/>
            <a:ext cx="4689850" cy="117453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4522124" y="886828"/>
            <a:ext cx="1843892" cy="2039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152" y="1490151"/>
            <a:ext cx="3886200" cy="18097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2152" y="3381375"/>
            <a:ext cx="3438525" cy="10096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2152" y="4472499"/>
            <a:ext cx="5172075" cy="1390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121" y="4721629"/>
            <a:ext cx="4115147" cy="1529838"/>
          </a:xfrm>
          <a:prstGeom prst="rect">
            <a:avLst/>
          </a:prstGeom>
        </p:spPr>
      </p:pic>
      <p:cxnSp>
        <p:nvCxnSpPr>
          <p:cNvPr id="18" name="Curved Connector 17"/>
          <p:cNvCxnSpPr/>
          <p:nvPr/>
        </p:nvCxnSpPr>
        <p:spPr>
          <a:xfrm rot="10800000" flipV="1">
            <a:off x="7290263" y="448887"/>
            <a:ext cx="2751513" cy="1911928"/>
          </a:xfrm>
          <a:prstGeom prst="curvedConnector3">
            <a:avLst>
              <a:gd name="adj1" fmla="val -626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10800000" flipV="1">
            <a:off x="7290264" y="448885"/>
            <a:ext cx="2851267" cy="2851017"/>
          </a:xfrm>
          <a:prstGeom prst="curvedConnector3">
            <a:avLst>
              <a:gd name="adj1" fmla="val -578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/>
          <p:nvPr/>
        </p:nvCxnSpPr>
        <p:spPr>
          <a:xfrm rot="5400000">
            <a:off x="6883050" y="1960358"/>
            <a:ext cx="3077297" cy="194698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90309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55" y="-175028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3756" y="843820"/>
            <a:ext cx="4991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7.RemoteApplicationRunner use </a:t>
            </a:r>
            <a:r>
              <a:rPr lang="en-US" dirty="0" err="1"/>
              <a:t>ExecutionPlanner</a:t>
            </a:r>
            <a:r>
              <a:rPr lang="en-US" dirty="0"/>
              <a:t> to get </a:t>
            </a:r>
            <a:r>
              <a:rPr lang="en-US" dirty="0" err="1"/>
              <a:t>JobGraph</a:t>
            </a:r>
            <a:r>
              <a:rPr lang="en-US" dirty="0"/>
              <a:t> from StreamGraph: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488" y="979194"/>
            <a:ext cx="1476375" cy="257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488" y="1236369"/>
            <a:ext cx="5254250" cy="13986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488" y="2566311"/>
            <a:ext cx="4747174" cy="160953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4345297" y="1107783"/>
            <a:ext cx="750405" cy="1425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0488" y="4175841"/>
            <a:ext cx="6265025" cy="18575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55" y="4175841"/>
            <a:ext cx="4088216" cy="262605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5843847" y="2115104"/>
            <a:ext cx="62208" cy="835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318136" y="2460775"/>
            <a:ext cx="667028" cy="222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1280160" y="4630189"/>
            <a:ext cx="3815542" cy="315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310791" y="1490151"/>
            <a:ext cx="43330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2)Building the </a:t>
            </a:r>
            <a:r>
              <a:rPr lang="en-US" dirty="0" err="1"/>
              <a:t>JobGraph</a:t>
            </a:r>
            <a:r>
              <a:rPr lang="en-US" dirty="0"/>
              <a:t> from StreamGraph for actual running: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e)Validate whether the </a:t>
            </a:r>
            <a:r>
              <a:rPr lang="en-US" dirty="0" err="1"/>
              <a:t>JobGraph</a:t>
            </a:r>
            <a:r>
              <a:rPr lang="en-US" dirty="0"/>
              <a:t> has correct topology: sources from external streams; sinks are going to external streams; nodes are connected with intermediate streams; all nodes are reachable from sources(using BFS).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4340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41" y="0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262252" y="3992677"/>
            <a:ext cx="5370023" cy="23473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438109" y="4050955"/>
            <a:ext cx="20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JobGraph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9645532" y="4485889"/>
            <a:ext cx="1831147" cy="171797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019873" y="5160209"/>
            <a:ext cx="1456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JobNode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736078" y="4485889"/>
            <a:ext cx="2011682" cy="171797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276404" y="4424150"/>
            <a:ext cx="106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818686" y="4804548"/>
            <a:ext cx="1846465" cy="355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818686" y="5228784"/>
            <a:ext cx="1846465" cy="355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Sinks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818685" y="5660257"/>
            <a:ext cx="1846465" cy="355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Intermediates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5320" y="943816"/>
            <a:ext cx="519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7.RemoteApplicationRunner use </a:t>
            </a:r>
            <a:r>
              <a:rPr lang="en-US" dirty="0" err="1"/>
              <a:t>ExecutionPlanner</a:t>
            </a:r>
            <a:r>
              <a:rPr lang="en-US" dirty="0"/>
              <a:t> to get </a:t>
            </a:r>
            <a:r>
              <a:rPr lang="en-US" dirty="0" err="1"/>
              <a:t>JobGraph</a:t>
            </a:r>
            <a:r>
              <a:rPr lang="en-US" dirty="0"/>
              <a:t> from StreamGraph: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3663" y="1824767"/>
            <a:ext cx="3807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 Get the partition count information of source and sink streams from </a:t>
            </a:r>
            <a:r>
              <a:rPr lang="en-US" dirty="0" err="1"/>
              <a:t>SystemStreams</a:t>
            </a:r>
            <a:r>
              <a:rPr lang="en-US" dirty="0"/>
              <a:t>’ metadata in </a:t>
            </a:r>
            <a:r>
              <a:rPr lang="en-US" dirty="0" err="1"/>
              <a:t>StreamManager</a:t>
            </a:r>
            <a:r>
              <a:rPr lang="en-US" dirty="0"/>
              <a:t>(</a:t>
            </a:r>
            <a:r>
              <a:rPr lang="en-US" dirty="0" err="1"/>
              <a:t>SystemAdmins</a:t>
            </a:r>
            <a:r>
              <a:rPr lang="en-US" dirty="0"/>
              <a:t>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262253" y="1868720"/>
            <a:ext cx="5370022" cy="13795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8082220" y="1865833"/>
            <a:ext cx="4004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StreamManager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276403" y="2235165"/>
            <a:ext cx="3194167" cy="8937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8082220" y="2236171"/>
            <a:ext cx="2438397" cy="377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SystemAdamins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9" idx="0"/>
            <a:endCxn id="22" idx="2"/>
          </p:cNvCxnSpPr>
          <p:nvPr/>
        </p:nvCxnSpPr>
        <p:spPr>
          <a:xfrm flipV="1">
            <a:off x="7741919" y="3128873"/>
            <a:ext cx="1131568" cy="16756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0"/>
            <a:endCxn id="22" idx="2"/>
          </p:cNvCxnSpPr>
          <p:nvPr/>
        </p:nvCxnSpPr>
        <p:spPr>
          <a:xfrm flipV="1">
            <a:off x="7741919" y="3128873"/>
            <a:ext cx="1131568" cy="20999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054164" y="3466088"/>
            <a:ext cx="1221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439891" y="2666638"/>
            <a:ext cx="998218" cy="3261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475923" y="2645030"/>
            <a:ext cx="1009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485846" y="2670216"/>
            <a:ext cx="998218" cy="3261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8521878" y="2648608"/>
            <a:ext cx="1009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743209" y="2590964"/>
            <a:ext cx="745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387277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29" y="0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5320" y="943816"/>
            <a:ext cx="5016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7.RemoteApplicationRunner use </a:t>
            </a:r>
            <a:r>
              <a:rPr lang="en-US" dirty="0" err="1"/>
              <a:t>ExecutionPlanner</a:t>
            </a:r>
            <a:r>
              <a:rPr lang="en-US" dirty="0"/>
              <a:t> to get </a:t>
            </a:r>
            <a:r>
              <a:rPr lang="en-US" dirty="0" err="1"/>
              <a:t>JobGraph</a:t>
            </a:r>
            <a:r>
              <a:rPr lang="en-US" dirty="0"/>
              <a:t> from StreamGraph: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7324" y="2193496"/>
            <a:ext cx="3807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 Get the partition count information of source and sink streams from </a:t>
            </a:r>
            <a:r>
              <a:rPr lang="en-US" dirty="0" err="1"/>
              <a:t>StreamManager</a:t>
            </a:r>
            <a:r>
              <a:rPr lang="en-US" dirty="0"/>
              <a:t>(</a:t>
            </a:r>
            <a:r>
              <a:rPr lang="en-US" dirty="0" err="1"/>
              <a:t>SystemAdmins</a:t>
            </a:r>
            <a:r>
              <a:rPr lang="en-US" dirty="0"/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684" y="456751"/>
            <a:ext cx="4444735" cy="20022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357" y="2655161"/>
            <a:ext cx="6715895" cy="3857447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5" idx="3"/>
          </p:cNvCxnSpPr>
          <p:nvPr/>
        </p:nvCxnSpPr>
        <p:spPr>
          <a:xfrm>
            <a:off x="4214553" y="2655161"/>
            <a:ext cx="1394141" cy="1738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3"/>
          </p:cNvCxnSpPr>
          <p:nvPr/>
        </p:nvCxnSpPr>
        <p:spPr>
          <a:xfrm flipV="1">
            <a:off x="4214553" y="1266983"/>
            <a:ext cx="2543694" cy="1388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60" y="4855094"/>
            <a:ext cx="4687737" cy="162857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>
            <a:off x="4713316" y="5561215"/>
            <a:ext cx="1080656" cy="10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929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966" y="1006115"/>
            <a:ext cx="10515600" cy="5851885"/>
          </a:xfrm>
        </p:spPr>
        <p:txBody>
          <a:bodyPr>
            <a:normAutofit/>
          </a:bodyPr>
          <a:lstStyle/>
          <a:p>
            <a:r>
              <a:rPr lang="en-US" dirty="0" err="1"/>
              <a:t>ResourceManager</a:t>
            </a:r>
            <a:r>
              <a:rPr lang="en-US" dirty="0"/>
              <a:t> (RM)</a:t>
            </a:r>
          </a:p>
          <a:p>
            <a:pPr marL="0" indent="0">
              <a:buNone/>
            </a:pPr>
            <a:r>
              <a:rPr lang="en-US" sz="2200" dirty="0"/>
              <a:t>Schedule and arbitrating all resources among all applications.</a:t>
            </a:r>
          </a:p>
          <a:p>
            <a:pPr marL="0" indent="0">
              <a:buNone/>
            </a:pPr>
            <a:r>
              <a:rPr lang="en-US" sz="2200" dirty="0"/>
              <a:t>Two main components: Scheduler and Application Manager(</a:t>
            </a:r>
            <a:r>
              <a:rPr lang="en-US" sz="2200" u="sng" dirty="0"/>
              <a:t>not Application Master</a:t>
            </a:r>
            <a:r>
              <a:rPr lang="en-US" sz="2200" dirty="0"/>
              <a:t>).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dirty="0" err="1"/>
              <a:t>ApplicationMaster</a:t>
            </a:r>
            <a:r>
              <a:rPr lang="en-US" dirty="0"/>
              <a:t> (AM)</a:t>
            </a:r>
          </a:p>
          <a:p>
            <a:pPr marL="0" indent="0">
              <a:buNone/>
            </a:pPr>
            <a:r>
              <a:rPr lang="en-US" sz="2200" i="1" dirty="0"/>
              <a:t>A instance of framework-specific library. </a:t>
            </a:r>
          </a:p>
          <a:p>
            <a:pPr marL="0" indent="0">
              <a:buNone/>
            </a:pPr>
            <a:r>
              <a:rPr lang="en-US" sz="2200" dirty="0"/>
              <a:t>Every application has its own instance of an AM (AM code write by users).</a:t>
            </a:r>
          </a:p>
          <a:p>
            <a:pPr marL="0" indent="0">
              <a:buNone/>
            </a:pPr>
            <a:r>
              <a:rPr lang="en-US" sz="2200" dirty="0"/>
              <a:t>Responsible for negotiating resources from RM and working with </a:t>
            </a:r>
            <a:r>
              <a:rPr lang="en-US" sz="2200" dirty="0" err="1"/>
              <a:t>NodeManagers</a:t>
            </a:r>
            <a:r>
              <a:rPr lang="en-US" sz="2200" dirty="0"/>
              <a:t> to execute and monitor the containers and resources consumption. </a:t>
            </a:r>
            <a:endParaRPr lang="en-US" sz="2200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182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YARN</a:t>
            </a:r>
          </a:p>
        </p:txBody>
      </p:sp>
    </p:spTree>
    <p:extLst>
      <p:ext uri="{BB962C8B-B14F-4D97-AF65-F5344CB8AC3E}">
        <p14:creationId xmlns:p14="http://schemas.microsoft.com/office/powerpoint/2010/main" val="2760705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7887" y="-166890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0382" y="1367765"/>
            <a:ext cx="4958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7.RemoteApplicationRunner use </a:t>
            </a:r>
            <a:r>
              <a:rPr lang="en-US" dirty="0" err="1"/>
              <a:t>ExecutionPlanner</a:t>
            </a:r>
            <a:r>
              <a:rPr lang="en-US" dirty="0"/>
              <a:t> to get </a:t>
            </a:r>
            <a:r>
              <a:rPr lang="en-US" dirty="0" err="1"/>
              <a:t>JobGraph</a:t>
            </a:r>
            <a:r>
              <a:rPr lang="en-US" dirty="0"/>
              <a:t> from StreamGraph: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2261" y="2660427"/>
            <a:ext cx="3956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 </a:t>
            </a:r>
            <a:r>
              <a:rPr lang="en-US" altLang="zh-CN" dirty="0"/>
              <a:t>If there are Intermediate Streams, calculate the partitions for them:</a:t>
            </a:r>
          </a:p>
          <a:p>
            <a:r>
              <a:rPr lang="en-US" dirty="0"/>
              <a:t>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580607" y="2014096"/>
            <a:ext cx="5370023" cy="23473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756464" y="2072374"/>
            <a:ext cx="20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JobGraph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8963887" y="2507308"/>
            <a:ext cx="1831147" cy="171797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338228" y="3181628"/>
            <a:ext cx="1456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JobNode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6054433" y="2507308"/>
            <a:ext cx="2011682" cy="171797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594759" y="2445569"/>
            <a:ext cx="106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137041" y="2825967"/>
            <a:ext cx="1846465" cy="355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137041" y="3250203"/>
            <a:ext cx="1846465" cy="355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Sinks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137040" y="3681676"/>
            <a:ext cx="1846465" cy="3556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Intermediates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73132" y="3654304"/>
            <a:ext cx="521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4616745" y="4469894"/>
            <a:ext cx="7297745" cy="27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Down Arrow 24"/>
          <p:cNvSpPr/>
          <p:nvPr/>
        </p:nvSpPr>
        <p:spPr>
          <a:xfrm>
            <a:off x="6831553" y="4037078"/>
            <a:ext cx="399011" cy="734168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817444" y="3428033"/>
            <a:ext cx="346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 Input streams of join operator </a:t>
            </a:r>
          </a:p>
        </p:txBody>
      </p:sp>
      <p:sp>
        <p:nvSpPr>
          <p:cNvPr id="22" name="TextBox 33">
            <a:extLst>
              <a:ext uri="{FF2B5EF4-FFF2-40B4-BE49-F238E27FC236}">
                <a16:creationId xmlns:a16="http://schemas.microsoft.com/office/drawing/2014/main" id="{B10E0366-05D4-4400-BD7B-FCAF4391AA8B}"/>
              </a:ext>
            </a:extLst>
          </p:cNvPr>
          <p:cNvSpPr txBox="1"/>
          <p:nvPr/>
        </p:nvSpPr>
        <p:spPr>
          <a:xfrm>
            <a:off x="854824" y="4225281"/>
            <a:ext cx="321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 Other intermediate streams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EB56A7A4-3288-481D-B56F-ABF62779C95E}"/>
              </a:ext>
            </a:extLst>
          </p:cNvPr>
          <p:cNvSpPr/>
          <p:nvPr/>
        </p:nvSpPr>
        <p:spPr>
          <a:xfrm>
            <a:off x="5707889" y="4774213"/>
            <a:ext cx="2997071" cy="44628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6A3DC04-F19F-4AC3-87DD-1853E67A70A2}"/>
              </a:ext>
            </a:extLst>
          </p:cNvPr>
          <p:cNvSpPr txBox="1"/>
          <p:nvPr/>
        </p:nvSpPr>
        <p:spPr>
          <a:xfrm>
            <a:off x="5936488" y="4816976"/>
            <a:ext cx="2539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(4a) Input stream of Join</a:t>
            </a:r>
            <a:endParaRPr lang="zh-CN" altLang="en-US" dirty="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FACB7D4D-8733-49A1-B992-F85B38D8EDE6}"/>
              </a:ext>
            </a:extLst>
          </p:cNvPr>
          <p:cNvSpPr/>
          <p:nvPr/>
        </p:nvSpPr>
        <p:spPr>
          <a:xfrm>
            <a:off x="5707889" y="5220496"/>
            <a:ext cx="2997072" cy="44628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C682524-4DD2-4308-9418-DBB82CF73604}"/>
              </a:ext>
            </a:extLst>
          </p:cNvPr>
          <p:cNvSpPr txBox="1"/>
          <p:nvPr/>
        </p:nvSpPr>
        <p:spPr>
          <a:xfrm>
            <a:off x="5633927" y="5254684"/>
            <a:ext cx="3289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(4b) Other </a:t>
            </a:r>
            <a:r>
              <a:rPr lang="en-US" altLang="zh-CN" dirty="0" err="1"/>
              <a:t>Intemediate</a:t>
            </a:r>
            <a:r>
              <a:rPr lang="en-US" altLang="zh-CN" dirty="0"/>
              <a:t> Streams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00654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CD69EA-9211-4D39-BE5A-2A0B06FD8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2075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zh-CN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6F2363-D688-4B23-BF49-104A7567B59D}"/>
              </a:ext>
            </a:extLst>
          </p:cNvPr>
          <p:cNvSpPr txBox="1"/>
          <p:nvPr/>
        </p:nvSpPr>
        <p:spPr>
          <a:xfrm>
            <a:off x="0" y="775099"/>
            <a:ext cx="4937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7.RemoteApplicationRunner use </a:t>
            </a:r>
            <a:r>
              <a:rPr lang="en-US" dirty="0" err="1"/>
              <a:t>ExecutionPlanner</a:t>
            </a:r>
            <a:r>
              <a:rPr lang="en-US" dirty="0"/>
              <a:t> to get </a:t>
            </a:r>
            <a:r>
              <a:rPr lang="en-US" dirty="0" err="1"/>
              <a:t>JobGraph</a:t>
            </a:r>
            <a:r>
              <a:rPr lang="en-US" dirty="0"/>
              <a:t> from StreamGraph: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74CA01-9220-452D-9657-49C3E4E2CD7A}"/>
              </a:ext>
            </a:extLst>
          </p:cNvPr>
          <p:cNvSpPr txBox="1"/>
          <p:nvPr/>
        </p:nvSpPr>
        <p:spPr>
          <a:xfrm>
            <a:off x="311880" y="2067761"/>
            <a:ext cx="3923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 </a:t>
            </a:r>
            <a:r>
              <a:rPr lang="en-US" altLang="zh-CN" dirty="0"/>
              <a:t>If there are Intermediate Streams, calculate the partitions for them:</a:t>
            </a:r>
          </a:p>
          <a:p>
            <a:r>
              <a:rPr lang="en-US" dirty="0"/>
              <a:t>   </a:t>
            </a:r>
          </a:p>
        </p:txBody>
      </p:sp>
      <p:sp>
        <p:nvSpPr>
          <p:cNvPr id="6" name="TextBox 33">
            <a:extLst>
              <a:ext uri="{FF2B5EF4-FFF2-40B4-BE49-F238E27FC236}">
                <a16:creationId xmlns:a16="http://schemas.microsoft.com/office/drawing/2014/main" id="{6BA2B97F-B565-49E6-B1E2-EE158B7FCBA9}"/>
              </a:ext>
            </a:extLst>
          </p:cNvPr>
          <p:cNvSpPr txBox="1"/>
          <p:nvPr/>
        </p:nvSpPr>
        <p:spPr>
          <a:xfrm>
            <a:off x="734443" y="2667554"/>
            <a:ext cx="3426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 Input streams of join operator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864B34A-918D-4A40-AD9A-F7033F534EA4}"/>
              </a:ext>
            </a:extLst>
          </p:cNvPr>
          <p:cNvSpPr txBox="1"/>
          <p:nvPr/>
        </p:nvSpPr>
        <p:spPr>
          <a:xfrm>
            <a:off x="1066797" y="3036886"/>
            <a:ext cx="42926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Loop through all input </a:t>
            </a:r>
            <a:r>
              <a:rPr lang="en-US" altLang="zh-CN" dirty="0" err="1"/>
              <a:t>StreamEdges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r>
              <a:rPr lang="en-US" altLang="zh-CN" dirty="0"/>
              <a:t>Traverse the StreamGraph to find all joins reachable from each input </a:t>
            </a:r>
            <a:r>
              <a:rPr lang="en-US" altLang="zh-CN" dirty="0" err="1"/>
              <a:t>StreamEdge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r>
              <a:rPr lang="en-US" altLang="zh-CN" dirty="0"/>
              <a:t>Record all visited Join which has at least one input </a:t>
            </a:r>
            <a:r>
              <a:rPr lang="en-US" altLang="zh-CN" dirty="0" err="1"/>
              <a:t>StreamEdge’s</a:t>
            </a:r>
            <a:r>
              <a:rPr lang="en-US" altLang="zh-CN" dirty="0"/>
              <a:t> partition number is known. Start a BFS from these Joins and update partition number joins’ intermediate streams one by one.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5798EB4-90A3-47F0-AD6F-2685B41AED15}"/>
              </a:ext>
            </a:extLst>
          </p:cNvPr>
          <p:cNvSpPr/>
          <p:nvPr/>
        </p:nvSpPr>
        <p:spPr>
          <a:xfrm>
            <a:off x="6366932" y="1141049"/>
            <a:ext cx="5777727" cy="22466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53CBE93-57D8-4426-8DED-F9868C3AB814}"/>
              </a:ext>
            </a:extLst>
          </p:cNvPr>
          <p:cNvSpPr txBox="1"/>
          <p:nvPr/>
        </p:nvSpPr>
        <p:spPr>
          <a:xfrm>
            <a:off x="7760273" y="725922"/>
            <a:ext cx="222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StreamGraph</a:t>
            </a:r>
            <a:endParaRPr lang="zh-CN" altLang="en-US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EB331E8F-DACF-4CAC-8670-6C7B2253472B}"/>
              </a:ext>
            </a:extLst>
          </p:cNvPr>
          <p:cNvSpPr/>
          <p:nvPr/>
        </p:nvSpPr>
        <p:spPr>
          <a:xfrm>
            <a:off x="6822573" y="1332270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198F9AC-D5C6-46F4-B1F8-EA0FBA16AB06}"/>
              </a:ext>
            </a:extLst>
          </p:cNvPr>
          <p:cNvSpPr txBox="1"/>
          <p:nvPr/>
        </p:nvSpPr>
        <p:spPr>
          <a:xfrm>
            <a:off x="6940571" y="1332270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1</a:t>
            </a:r>
            <a:endParaRPr lang="zh-CN" altLang="en-US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319D506D-83BC-4A99-AAF4-91F11A93CF22}"/>
              </a:ext>
            </a:extLst>
          </p:cNvPr>
          <p:cNvSpPr/>
          <p:nvPr/>
        </p:nvSpPr>
        <p:spPr>
          <a:xfrm>
            <a:off x="6822573" y="1847257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76A04AA-AFBD-4E98-AFCB-8A4E0465CB65}"/>
              </a:ext>
            </a:extLst>
          </p:cNvPr>
          <p:cNvSpPr txBox="1"/>
          <p:nvPr/>
        </p:nvSpPr>
        <p:spPr>
          <a:xfrm>
            <a:off x="6940571" y="1847257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2</a:t>
            </a:r>
            <a:endParaRPr lang="zh-CN" altLang="en-US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04D899CF-FA16-4EE4-8BD4-06C970C77183}"/>
              </a:ext>
            </a:extLst>
          </p:cNvPr>
          <p:cNvSpPr/>
          <p:nvPr/>
        </p:nvSpPr>
        <p:spPr>
          <a:xfrm>
            <a:off x="6822573" y="2346358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541421E-D067-42B7-8219-739C4BB386CB}"/>
              </a:ext>
            </a:extLst>
          </p:cNvPr>
          <p:cNvSpPr txBox="1"/>
          <p:nvPr/>
        </p:nvSpPr>
        <p:spPr>
          <a:xfrm>
            <a:off x="6940571" y="2346358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3</a:t>
            </a:r>
            <a:endParaRPr lang="zh-CN" altLang="en-US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6811D66D-9E51-498B-9AD3-D882798AB96E}"/>
              </a:ext>
            </a:extLst>
          </p:cNvPr>
          <p:cNvSpPr/>
          <p:nvPr/>
        </p:nvSpPr>
        <p:spPr>
          <a:xfrm>
            <a:off x="6822573" y="2828741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774E55B-EF78-4CA4-B4DF-70F85A6FC31A}"/>
              </a:ext>
            </a:extLst>
          </p:cNvPr>
          <p:cNvSpPr txBox="1"/>
          <p:nvPr/>
        </p:nvSpPr>
        <p:spPr>
          <a:xfrm>
            <a:off x="6940571" y="2828741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4</a:t>
            </a:r>
            <a:endParaRPr lang="zh-CN" altLang="en-US" dirty="0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AD5288E3-20B9-40CA-A784-9E7FE04D48CB}"/>
              </a:ext>
            </a:extLst>
          </p:cNvPr>
          <p:cNvSpPr/>
          <p:nvPr/>
        </p:nvSpPr>
        <p:spPr>
          <a:xfrm>
            <a:off x="8488706" y="1589055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448733BD-D129-4CBF-9823-3CE62AE729BC}"/>
              </a:ext>
            </a:extLst>
          </p:cNvPr>
          <p:cNvCxnSpPr>
            <a:stCxn id="13" idx="3"/>
            <a:endCxn id="32" idx="2"/>
          </p:cNvCxnSpPr>
          <p:nvPr/>
        </p:nvCxnSpPr>
        <p:spPr>
          <a:xfrm>
            <a:off x="7957106" y="1510555"/>
            <a:ext cx="531600" cy="25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4272432D-DEAC-4F33-AC8D-2A92557EF650}"/>
              </a:ext>
            </a:extLst>
          </p:cNvPr>
          <p:cNvCxnSpPr>
            <a:stCxn id="15" idx="3"/>
            <a:endCxn id="32" idx="2"/>
          </p:cNvCxnSpPr>
          <p:nvPr/>
        </p:nvCxnSpPr>
        <p:spPr>
          <a:xfrm flipV="1">
            <a:off x="7957106" y="1767593"/>
            <a:ext cx="531600" cy="25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3625E1A3-8A8F-41EC-8861-384946F06E9C}"/>
              </a:ext>
            </a:extLst>
          </p:cNvPr>
          <p:cNvCxnSpPr>
            <a:cxnSpLocks/>
            <a:stCxn id="17" idx="3"/>
            <a:endCxn id="51" idx="2"/>
          </p:cNvCxnSpPr>
          <p:nvPr/>
        </p:nvCxnSpPr>
        <p:spPr>
          <a:xfrm>
            <a:off x="7957106" y="2524643"/>
            <a:ext cx="531600" cy="241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1B27145B-E8E5-4421-A03F-783416EB4E05}"/>
              </a:ext>
            </a:extLst>
          </p:cNvPr>
          <p:cNvCxnSpPr>
            <a:cxnSpLocks/>
            <a:stCxn id="19" idx="3"/>
            <a:endCxn id="51" idx="2"/>
          </p:cNvCxnSpPr>
          <p:nvPr/>
        </p:nvCxnSpPr>
        <p:spPr>
          <a:xfrm flipV="1">
            <a:off x="7957106" y="2765846"/>
            <a:ext cx="531600" cy="241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>
            <a:extLst>
              <a:ext uri="{FF2B5EF4-FFF2-40B4-BE49-F238E27FC236}">
                <a16:creationId xmlns:a16="http://schemas.microsoft.com/office/drawing/2014/main" id="{41231F5B-1E54-4206-914C-D687E6B29B40}"/>
              </a:ext>
            </a:extLst>
          </p:cNvPr>
          <p:cNvSpPr/>
          <p:nvPr/>
        </p:nvSpPr>
        <p:spPr>
          <a:xfrm>
            <a:off x="8488706" y="2587308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2DD54099-62BB-411B-B619-56AAB9664C1F}"/>
              </a:ext>
            </a:extLst>
          </p:cNvPr>
          <p:cNvSpPr txBox="1"/>
          <p:nvPr/>
        </p:nvSpPr>
        <p:spPr>
          <a:xfrm>
            <a:off x="8332504" y="2955144"/>
            <a:ext cx="75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1</a:t>
            </a:r>
            <a:endParaRPr lang="zh-CN" altLang="en-US" dirty="0"/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45526F11-109B-4310-83BD-2D49DB39BD50}"/>
              </a:ext>
            </a:extLst>
          </p:cNvPr>
          <p:cNvCxnSpPr>
            <a:cxnSpLocks/>
            <a:stCxn id="32" idx="6"/>
            <a:endCxn id="64" idx="2"/>
          </p:cNvCxnSpPr>
          <p:nvPr/>
        </p:nvCxnSpPr>
        <p:spPr>
          <a:xfrm>
            <a:off x="8845782" y="1767593"/>
            <a:ext cx="532643" cy="5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椭圆 63">
            <a:extLst>
              <a:ext uri="{FF2B5EF4-FFF2-40B4-BE49-F238E27FC236}">
                <a16:creationId xmlns:a16="http://schemas.microsoft.com/office/drawing/2014/main" id="{D5A0806E-D6E2-4C71-8013-96B28FCE167B}"/>
              </a:ext>
            </a:extLst>
          </p:cNvPr>
          <p:cNvSpPr/>
          <p:nvPr/>
        </p:nvSpPr>
        <p:spPr>
          <a:xfrm>
            <a:off x="9378425" y="1594166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7356D5C7-BC70-4814-86AA-8A017B81FB62}"/>
              </a:ext>
            </a:extLst>
          </p:cNvPr>
          <p:cNvSpPr/>
          <p:nvPr/>
        </p:nvSpPr>
        <p:spPr>
          <a:xfrm>
            <a:off x="9439223" y="2388055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62D66648-ED9C-42E1-940F-A78F602D50DA}"/>
              </a:ext>
            </a:extLst>
          </p:cNvPr>
          <p:cNvCxnSpPr>
            <a:stCxn id="51" idx="6"/>
            <a:endCxn id="67" idx="2"/>
          </p:cNvCxnSpPr>
          <p:nvPr/>
        </p:nvCxnSpPr>
        <p:spPr>
          <a:xfrm flipV="1">
            <a:off x="8845782" y="2566593"/>
            <a:ext cx="593441" cy="199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6FFF9011-EE83-4F0F-9072-C3A9CDFFC773}"/>
              </a:ext>
            </a:extLst>
          </p:cNvPr>
          <p:cNvSpPr txBox="1"/>
          <p:nvPr/>
        </p:nvSpPr>
        <p:spPr>
          <a:xfrm>
            <a:off x="8306220" y="1879945"/>
            <a:ext cx="7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2</a:t>
            </a:r>
            <a:endParaRPr lang="zh-CN" altLang="en-US" dirty="0"/>
          </a:p>
        </p:txBody>
      </p: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FCA6152D-3D1C-426F-ADF6-38313DEE4C8B}"/>
              </a:ext>
            </a:extLst>
          </p:cNvPr>
          <p:cNvCxnSpPr>
            <a:cxnSpLocks/>
            <a:stCxn id="64" idx="6"/>
            <a:endCxn id="90" idx="2"/>
          </p:cNvCxnSpPr>
          <p:nvPr/>
        </p:nvCxnSpPr>
        <p:spPr>
          <a:xfrm>
            <a:off x="9735501" y="1772704"/>
            <a:ext cx="649600" cy="127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椭圆 89">
            <a:extLst>
              <a:ext uri="{FF2B5EF4-FFF2-40B4-BE49-F238E27FC236}">
                <a16:creationId xmlns:a16="http://schemas.microsoft.com/office/drawing/2014/main" id="{D69030BD-EAAF-474F-9C35-44E7B547289B}"/>
              </a:ext>
            </a:extLst>
          </p:cNvPr>
          <p:cNvSpPr/>
          <p:nvPr/>
        </p:nvSpPr>
        <p:spPr>
          <a:xfrm>
            <a:off x="10385101" y="1721644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88FD8B5E-26BA-492C-9FE3-67EC34D9DFFA}"/>
              </a:ext>
            </a:extLst>
          </p:cNvPr>
          <p:cNvCxnSpPr>
            <a:stCxn id="67" idx="6"/>
            <a:endCxn id="90" idx="2"/>
          </p:cNvCxnSpPr>
          <p:nvPr/>
        </p:nvCxnSpPr>
        <p:spPr>
          <a:xfrm flipV="1">
            <a:off x="9796299" y="1900182"/>
            <a:ext cx="588802" cy="666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B100081C-90B4-4495-ACFD-A862CE3B4261}"/>
              </a:ext>
            </a:extLst>
          </p:cNvPr>
          <p:cNvSpPr txBox="1"/>
          <p:nvPr/>
        </p:nvSpPr>
        <p:spPr>
          <a:xfrm>
            <a:off x="10202105" y="2020480"/>
            <a:ext cx="7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3</a:t>
            </a:r>
            <a:endParaRPr lang="zh-CN" altLang="en-US" dirty="0"/>
          </a:p>
        </p:txBody>
      </p: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95511375-88E1-484E-A3DB-321BA05D11F9}"/>
              </a:ext>
            </a:extLst>
          </p:cNvPr>
          <p:cNvCxnSpPr>
            <a:cxnSpLocks/>
            <a:stCxn id="90" idx="6"/>
            <a:endCxn id="97" idx="2"/>
          </p:cNvCxnSpPr>
          <p:nvPr/>
        </p:nvCxnSpPr>
        <p:spPr>
          <a:xfrm flipV="1">
            <a:off x="10742177" y="1895353"/>
            <a:ext cx="538609" cy="4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椭圆 96">
            <a:extLst>
              <a:ext uri="{FF2B5EF4-FFF2-40B4-BE49-F238E27FC236}">
                <a16:creationId xmlns:a16="http://schemas.microsoft.com/office/drawing/2014/main" id="{97E3F31A-09D6-4184-B46B-82550B796332}"/>
              </a:ext>
            </a:extLst>
          </p:cNvPr>
          <p:cNvSpPr/>
          <p:nvPr/>
        </p:nvSpPr>
        <p:spPr>
          <a:xfrm>
            <a:off x="11280786" y="1716815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3" name="表格 102">
            <a:extLst>
              <a:ext uri="{FF2B5EF4-FFF2-40B4-BE49-F238E27FC236}">
                <a16:creationId xmlns:a16="http://schemas.microsoft.com/office/drawing/2014/main" id="{D187CEC4-F7AB-4F0C-96E8-DFFAC77F80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628640"/>
              </p:ext>
            </p:extLst>
          </p:nvPr>
        </p:nvGraphicFramePr>
        <p:xfrm>
          <a:off x="8129955" y="3743292"/>
          <a:ext cx="2025094" cy="88656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1946">
                  <a:extLst>
                    <a:ext uri="{9D8B030D-6E8A-4147-A177-3AD203B41FA5}">
                      <a16:colId xmlns:a16="http://schemas.microsoft.com/office/drawing/2014/main" val="733900973"/>
                    </a:ext>
                  </a:extLst>
                </a:gridCol>
                <a:gridCol w="1503148">
                  <a:extLst>
                    <a:ext uri="{9D8B030D-6E8A-4147-A177-3AD203B41FA5}">
                      <a16:colId xmlns:a16="http://schemas.microsoft.com/office/drawing/2014/main" val="3880606258"/>
                    </a:ext>
                  </a:extLst>
                </a:gridCol>
              </a:tblGrid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1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2, Join 3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6581262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2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2, Join 3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59620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1, Join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extLst>
                  <a:ext uri="{0D108BD9-81ED-4DB2-BD59-A6C34878D82A}">
                    <a16:rowId xmlns:a16="http://schemas.microsoft.com/office/drawing/2014/main" val="4109590119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4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Join 1, Join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extLst>
                  <a:ext uri="{0D108BD9-81ED-4DB2-BD59-A6C34878D82A}">
                    <a16:rowId xmlns:a16="http://schemas.microsoft.com/office/drawing/2014/main" val="1810048263"/>
                  </a:ext>
                </a:extLst>
              </a:tr>
            </a:tbl>
          </a:graphicData>
        </a:graphic>
      </p:graphicFrame>
      <p:sp>
        <p:nvSpPr>
          <p:cNvPr id="104" name="TextBox 103"/>
          <p:cNvSpPr txBox="1"/>
          <p:nvPr/>
        </p:nvSpPr>
        <p:spPr>
          <a:xfrm>
            <a:off x="6441747" y="3886826"/>
            <a:ext cx="1590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Reachable Join</a:t>
            </a:r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1177943" y="5991925"/>
            <a:ext cx="4513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>
                <a:solidFill>
                  <a:srgbClr val="FF0000"/>
                </a:solidFill>
              </a:rPr>
              <a:t>Question:</a:t>
            </a:r>
            <a:r>
              <a:rPr lang="en-US" dirty="0" err="1"/>
              <a:t>BFS</a:t>
            </a:r>
            <a:r>
              <a:rPr lang="en-US" dirty="0"/>
              <a:t> is not needed since all joins can be found in the first traverse?)</a:t>
            </a:r>
          </a:p>
        </p:txBody>
      </p:sp>
    </p:spTree>
    <p:extLst>
      <p:ext uri="{BB962C8B-B14F-4D97-AF65-F5344CB8AC3E}">
        <p14:creationId xmlns:p14="http://schemas.microsoft.com/office/powerpoint/2010/main" val="18759531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0141"/>
            <a:ext cx="10515600" cy="1325563"/>
          </a:xfrm>
        </p:spPr>
        <p:txBody>
          <a:bodyPr/>
          <a:lstStyle/>
          <a:p>
            <a:r>
              <a:rPr lang="en-US" altLang="zh-CN" dirty="0"/>
              <a:t>Calculate Partition Count</a:t>
            </a:r>
            <a:endParaRPr lang="en-US" dirty="0"/>
          </a:p>
        </p:txBody>
      </p:sp>
      <p:sp>
        <p:nvSpPr>
          <p:cNvPr id="3" name="矩形 9">
            <a:extLst>
              <a:ext uri="{FF2B5EF4-FFF2-40B4-BE49-F238E27FC236}">
                <a16:creationId xmlns:a16="http://schemas.microsoft.com/office/drawing/2014/main" id="{C5798EB4-90A3-47F0-AD6F-2685B41AED15}"/>
              </a:ext>
            </a:extLst>
          </p:cNvPr>
          <p:cNvSpPr/>
          <p:nvPr/>
        </p:nvSpPr>
        <p:spPr>
          <a:xfrm>
            <a:off x="2786917" y="1856481"/>
            <a:ext cx="5777727" cy="21834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12">
            <a:extLst>
              <a:ext uri="{FF2B5EF4-FFF2-40B4-BE49-F238E27FC236}">
                <a16:creationId xmlns:a16="http://schemas.microsoft.com/office/drawing/2014/main" id="{EB331E8F-DACF-4CAC-8670-6C7B2253472B}"/>
              </a:ext>
            </a:extLst>
          </p:cNvPr>
          <p:cNvSpPr/>
          <p:nvPr/>
        </p:nvSpPr>
        <p:spPr>
          <a:xfrm>
            <a:off x="3242558" y="2047702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13">
            <a:extLst>
              <a:ext uri="{FF2B5EF4-FFF2-40B4-BE49-F238E27FC236}">
                <a16:creationId xmlns:a16="http://schemas.microsoft.com/office/drawing/2014/main" id="{9198F9AC-D5C6-46F4-B1F8-EA0FBA16AB06}"/>
              </a:ext>
            </a:extLst>
          </p:cNvPr>
          <p:cNvSpPr txBox="1"/>
          <p:nvPr/>
        </p:nvSpPr>
        <p:spPr>
          <a:xfrm>
            <a:off x="3360556" y="2047702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1</a:t>
            </a:r>
            <a:endParaRPr lang="zh-CN" altLang="en-US" dirty="0"/>
          </a:p>
        </p:txBody>
      </p:sp>
      <p:sp>
        <p:nvSpPr>
          <p:cNvPr id="6" name="矩形: 圆角 14">
            <a:extLst>
              <a:ext uri="{FF2B5EF4-FFF2-40B4-BE49-F238E27FC236}">
                <a16:creationId xmlns:a16="http://schemas.microsoft.com/office/drawing/2014/main" id="{319D506D-83BC-4A99-AAF4-91F11A93CF22}"/>
              </a:ext>
            </a:extLst>
          </p:cNvPr>
          <p:cNvSpPr/>
          <p:nvPr/>
        </p:nvSpPr>
        <p:spPr>
          <a:xfrm>
            <a:off x="3242558" y="2562689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15">
            <a:extLst>
              <a:ext uri="{FF2B5EF4-FFF2-40B4-BE49-F238E27FC236}">
                <a16:creationId xmlns:a16="http://schemas.microsoft.com/office/drawing/2014/main" id="{276A04AA-AFBD-4E98-AFCB-8A4E0465CB65}"/>
              </a:ext>
            </a:extLst>
          </p:cNvPr>
          <p:cNvSpPr txBox="1"/>
          <p:nvPr/>
        </p:nvSpPr>
        <p:spPr>
          <a:xfrm>
            <a:off x="3360556" y="2562689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2</a:t>
            </a:r>
            <a:endParaRPr lang="zh-CN" altLang="en-US" dirty="0"/>
          </a:p>
        </p:txBody>
      </p:sp>
      <p:sp>
        <p:nvSpPr>
          <p:cNvPr id="8" name="矩形: 圆角 16">
            <a:extLst>
              <a:ext uri="{FF2B5EF4-FFF2-40B4-BE49-F238E27FC236}">
                <a16:creationId xmlns:a16="http://schemas.microsoft.com/office/drawing/2014/main" id="{04D899CF-FA16-4EE4-8BD4-06C970C77183}"/>
              </a:ext>
            </a:extLst>
          </p:cNvPr>
          <p:cNvSpPr/>
          <p:nvPr/>
        </p:nvSpPr>
        <p:spPr>
          <a:xfrm>
            <a:off x="3242558" y="3061790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C541421E-D067-42B7-8219-739C4BB386CB}"/>
              </a:ext>
            </a:extLst>
          </p:cNvPr>
          <p:cNvSpPr txBox="1"/>
          <p:nvPr/>
        </p:nvSpPr>
        <p:spPr>
          <a:xfrm>
            <a:off x="3360556" y="3061790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3</a:t>
            </a:r>
            <a:endParaRPr lang="zh-CN" altLang="en-US" dirty="0"/>
          </a:p>
        </p:txBody>
      </p:sp>
      <p:sp>
        <p:nvSpPr>
          <p:cNvPr id="10" name="矩形: 圆角 18">
            <a:extLst>
              <a:ext uri="{FF2B5EF4-FFF2-40B4-BE49-F238E27FC236}">
                <a16:creationId xmlns:a16="http://schemas.microsoft.com/office/drawing/2014/main" id="{6811D66D-9E51-498B-9AD3-D882798AB96E}"/>
              </a:ext>
            </a:extLst>
          </p:cNvPr>
          <p:cNvSpPr/>
          <p:nvPr/>
        </p:nvSpPr>
        <p:spPr>
          <a:xfrm>
            <a:off x="3242558" y="3544173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9">
            <a:extLst>
              <a:ext uri="{FF2B5EF4-FFF2-40B4-BE49-F238E27FC236}">
                <a16:creationId xmlns:a16="http://schemas.microsoft.com/office/drawing/2014/main" id="{2774E55B-EF78-4CA4-B4DF-70F85A6FC31A}"/>
              </a:ext>
            </a:extLst>
          </p:cNvPr>
          <p:cNvSpPr txBox="1"/>
          <p:nvPr/>
        </p:nvSpPr>
        <p:spPr>
          <a:xfrm>
            <a:off x="3360556" y="3544173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4</a:t>
            </a:r>
            <a:endParaRPr lang="zh-CN" altLang="en-US" dirty="0"/>
          </a:p>
        </p:txBody>
      </p:sp>
      <p:sp>
        <p:nvSpPr>
          <p:cNvPr id="12" name="椭圆 31">
            <a:extLst>
              <a:ext uri="{FF2B5EF4-FFF2-40B4-BE49-F238E27FC236}">
                <a16:creationId xmlns:a16="http://schemas.microsoft.com/office/drawing/2014/main" id="{AD5288E3-20B9-40CA-A784-9E7FE04D48CB}"/>
              </a:ext>
            </a:extLst>
          </p:cNvPr>
          <p:cNvSpPr/>
          <p:nvPr/>
        </p:nvSpPr>
        <p:spPr>
          <a:xfrm>
            <a:off x="4908691" y="2304487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33">
            <a:extLst>
              <a:ext uri="{FF2B5EF4-FFF2-40B4-BE49-F238E27FC236}">
                <a16:creationId xmlns:a16="http://schemas.microsoft.com/office/drawing/2014/main" id="{448733BD-D129-4CBF-9823-3CE62AE729BC}"/>
              </a:ext>
            </a:extLst>
          </p:cNvPr>
          <p:cNvCxnSpPr>
            <a:stCxn id="4" idx="3"/>
            <a:endCxn id="12" idx="2"/>
          </p:cNvCxnSpPr>
          <p:nvPr/>
        </p:nvCxnSpPr>
        <p:spPr>
          <a:xfrm>
            <a:off x="4377091" y="2225987"/>
            <a:ext cx="531600" cy="25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36">
            <a:extLst>
              <a:ext uri="{FF2B5EF4-FFF2-40B4-BE49-F238E27FC236}">
                <a16:creationId xmlns:a16="http://schemas.microsoft.com/office/drawing/2014/main" id="{4272432D-DEAC-4F33-AC8D-2A92557EF650}"/>
              </a:ext>
            </a:extLst>
          </p:cNvPr>
          <p:cNvCxnSpPr>
            <a:stCxn id="6" idx="3"/>
            <a:endCxn id="12" idx="2"/>
          </p:cNvCxnSpPr>
          <p:nvPr/>
        </p:nvCxnSpPr>
        <p:spPr>
          <a:xfrm flipV="1">
            <a:off x="4377091" y="2483025"/>
            <a:ext cx="531600" cy="25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39">
            <a:extLst>
              <a:ext uri="{FF2B5EF4-FFF2-40B4-BE49-F238E27FC236}">
                <a16:creationId xmlns:a16="http://schemas.microsoft.com/office/drawing/2014/main" id="{3625E1A3-8A8F-41EC-8861-384946F06E9C}"/>
              </a:ext>
            </a:extLst>
          </p:cNvPr>
          <p:cNvCxnSpPr>
            <a:cxnSpLocks/>
            <a:stCxn id="8" idx="3"/>
            <a:endCxn id="17" idx="2"/>
          </p:cNvCxnSpPr>
          <p:nvPr/>
        </p:nvCxnSpPr>
        <p:spPr>
          <a:xfrm>
            <a:off x="4377091" y="3240075"/>
            <a:ext cx="531600" cy="241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42">
            <a:extLst>
              <a:ext uri="{FF2B5EF4-FFF2-40B4-BE49-F238E27FC236}">
                <a16:creationId xmlns:a16="http://schemas.microsoft.com/office/drawing/2014/main" id="{1B27145B-E8E5-4421-A03F-783416EB4E05}"/>
              </a:ext>
            </a:extLst>
          </p:cNvPr>
          <p:cNvCxnSpPr>
            <a:cxnSpLocks/>
            <a:stCxn id="10" idx="3"/>
            <a:endCxn id="17" idx="2"/>
          </p:cNvCxnSpPr>
          <p:nvPr/>
        </p:nvCxnSpPr>
        <p:spPr>
          <a:xfrm flipV="1">
            <a:off x="4377091" y="3481278"/>
            <a:ext cx="531600" cy="241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50">
            <a:extLst>
              <a:ext uri="{FF2B5EF4-FFF2-40B4-BE49-F238E27FC236}">
                <a16:creationId xmlns:a16="http://schemas.microsoft.com/office/drawing/2014/main" id="{41231F5B-1E54-4206-914C-D687E6B29B40}"/>
              </a:ext>
            </a:extLst>
          </p:cNvPr>
          <p:cNvSpPr/>
          <p:nvPr/>
        </p:nvSpPr>
        <p:spPr>
          <a:xfrm>
            <a:off x="4908691" y="3302740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55">
            <a:extLst>
              <a:ext uri="{FF2B5EF4-FFF2-40B4-BE49-F238E27FC236}">
                <a16:creationId xmlns:a16="http://schemas.microsoft.com/office/drawing/2014/main" id="{2DD54099-62BB-411B-B619-56AAB9664C1F}"/>
              </a:ext>
            </a:extLst>
          </p:cNvPr>
          <p:cNvSpPr txBox="1"/>
          <p:nvPr/>
        </p:nvSpPr>
        <p:spPr>
          <a:xfrm>
            <a:off x="4752489" y="3670576"/>
            <a:ext cx="75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1</a:t>
            </a:r>
            <a:endParaRPr lang="zh-CN" altLang="en-US" dirty="0"/>
          </a:p>
        </p:txBody>
      </p:sp>
      <p:cxnSp>
        <p:nvCxnSpPr>
          <p:cNvPr id="19" name="直接箭头连接符 60">
            <a:extLst>
              <a:ext uri="{FF2B5EF4-FFF2-40B4-BE49-F238E27FC236}">
                <a16:creationId xmlns:a16="http://schemas.microsoft.com/office/drawing/2014/main" id="{45526F11-109B-4310-83BD-2D49DB39BD50}"/>
              </a:ext>
            </a:extLst>
          </p:cNvPr>
          <p:cNvCxnSpPr>
            <a:cxnSpLocks/>
            <a:stCxn id="12" idx="6"/>
            <a:endCxn id="20" idx="2"/>
          </p:cNvCxnSpPr>
          <p:nvPr/>
        </p:nvCxnSpPr>
        <p:spPr>
          <a:xfrm>
            <a:off x="5265767" y="2483025"/>
            <a:ext cx="532643" cy="5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63">
            <a:extLst>
              <a:ext uri="{FF2B5EF4-FFF2-40B4-BE49-F238E27FC236}">
                <a16:creationId xmlns:a16="http://schemas.microsoft.com/office/drawing/2014/main" id="{D5A0806E-D6E2-4C71-8013-96B28FCE167B}"/>
              </a:ext>
            </a:extLst>
          </p:cNvPr>
          <p:cNvSpPr/>
          <p:nvPr/>
        </p:nvSpPr>
        <p:spPr>
          <a:xfrm>
            <a:off x="5798410" y="2309598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66">
            <a:extLst>
              <a:ext uri="{FF2B5EF4-FFF2-40B4-BE49-F238E27FC236}">
                <a16:creationId xmlns:a16="http://schemas.microsoft.com/office/drawing/2014/main" id="{7356D5C7-BC70-4814-86AA-8A017B81FB62}"/>
              </a:ext>
            </a:extLst>
          </p:cNvPr>
          <p:cNvSpPr/>
          <p:nvPr/>
        </p:nvSpPr>
        <p:spPr>
          <a:xfrm>
            <a:off x="5796407" y="3254035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71">
            <a:extLst>
              <a:ext uri="{FF2B5EF4-FFF2-40B4-BE49-F238E27FC236}">
                <a16:creationId xmlns:a16="http://schemas.microsoft.com/office/drawing/2014/main" id="{62D66648-ED9C-42E1-940F-A78F602D50DA}"/>
              </a:ext>
            </a:extLst>
          </p:cNvPr>
          <p:cNvCxnSpPr>
            <a:stCxn id="17" idx="6"/>
            <a:endCxn id="21" idx="2"/>
          </p:cNvCxnSpPr>
          <p:nvPr/>
        </p:nvCxnSpPr>
        <p:spPr>
          <a:xfrm flipV="1">
            <a:off x="5265767" y="3432573"/>
            <a:ext cx="530640" cy="48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72">
            <a:extLst>
              <a:ext uri="{FF2B5EF4-FFF2-40B4-BE49-F238E27FC236}">
                <a16:creationId xmlns:a16="http://schemas.microsoft.com/office/drawing/2014/main" id="{6FFF9011-EE83-4F0F-9072-C3A9CDFFC773}"/>
              </a:ext>
            </a:extLst>
          </p:cNvPr>
          <p:cNvSpPr txBox="1"/>
          <p:nvPr/>
        </p:nvSpPr>
        <p:spPr>
          <a:xfrm>
            <a:off x="4726205" y="2595377"/>
            <a:ext cx="7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2</a:t>
            </a:r>
            <a:endParaRPr lang="zh-CN" altLang="en-US" dirty="0"/>
          </a:p>
        </p:txBody>
      </p:sp>
      <p:cxnSp>
        <p:nvCxnSpPr>
          <p:cNvPr id="24" name="直接箭头连接符 80">
            <a:extLst>
              <a:ext uri="{FF2B5EF4-FFF2-40B4-BE49-F238E27FC236}">
                <a16:creationId xmlns:a16="http://schemas.microsoft.com/office/drawing/2014/main" id="{FCA6152D-3D1C-426F-ADF6-38313DEE4C8B}"/>
              </a:ext>
            </a:extLst>
          </p:cNvPr>
          <p:cNvCxnSpPr>
            <a:cxnSpLocks/>
            <a:stCxn id="20" idx="6"/>
            <a:endCxn id="25" idx="2"/>
          </p:cNvCxnSpPr>
          <p:nvPr/>
        </p:nvCxnSpPr>
        <p:spPr>
          <a:xfrm>
            <a:off x="6155486" y="2488136"/>
            <a:ext cx="649600" cy="127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89">
            <a:extLst>
              <a:ext uri="{FF2B5EF4-FFF2-40B4-BE49-F238E27FC236}">
                <a16:creationId xmlns:a16="http://schemas.microsoft.com/office/drawing/2014/main" id="{D69030BD-EAAF-474F-9C35-44E7B547289B}"/>
              </a:ext>
            </a:extLst>
          </p:cNvPr>
          <p:cNvSpPr/>
          <p:nvPr/>
        </p:nvSpPr>
        <p:spPr>
          <a:xfrm>
            <a:off x="6805086" y="2437076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92">
            <a:extLst>
              <a:ext uri="{FF2B5EF4-FFF2-40B4-BE49-F238E27FC236}">
                <a16:creationId xmlns:a16="http://schemas.microsoft.com/office/drawing/2014/main" id="{88FD8B5E-26BA-492C-9FE3-67EC34D9DFFA}"/>
              </a:ext>
            </a:extLst>
          </p:cNvPr>
          <p:cNvCxnSpPr>
            <a:stCxn id="21" idx="6"/>
            <a:endCxn id="25" idx="2"/>
          </p:cNvCxnSpPr>
          <p:nvPr/>
        </p:nvCxnSpPr>
        <p:spPr>
          <a:xfrm flipV="1">
            <a:off x="6153483" y="2615614"/>
            <a:ext cx="651603" cy="816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93">
            <a:extLst>
              <a:ext uri="{FF2B5EF4-FFF2-40B4-BE49-F238E27FC236}">
                <a16:creationId xmlns:a16="http://schemas.microsoft.com/office/drawing/2014/main" id="{B100081C-90B4-4495-ACFD-A862CE3B4261}"/>
              </a:ext>
            </a:extLst>
          </p:cNvPr>
          <p:cNvSpPr txBox="1"/>
          <p:nvPr/>
        </p:nvSpPr>
        <p:spPr>
          <a:xfrm>
            <a:off x="6622090" y="2735912"/>
            <a:ext cx="7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3</a:t>
            </a:r>
            <a:endParaRPr lang="zh-CN" altLang="en-US" dirty="0"/>
          </a:p>
        </p:txBody>
      </p:sp>
      <p:cxnSp>
        <p:nvCxnSpPr>
          <p:cNvPr id="28" name="直接箭头连接符 95">
            <a:extLst>
              <a:ext uri="{FF2B5EF4-FFF2-40B4-BE49-F238E27FC236}">
                <a16:creationId xmlns:a16="http://schemas.microsoft.com/office/drawing/2014/main" id="{95511375-88E1-484E-A3DB-321BA05D11F9}"/>
              </a:ext>
            </a:extLst>
          </p:cNvPr>
          <p:cNvCxnSpPr>
            <a:cxnSpLocks/>
            <a:stCxn id="25" idx="6"/>
            <a:endCxn id="29" idx="2"/>
          </p:cNvCxnSpPr>
          <p:nvPr/>
        </p:nvCxnSpPr>
        <p:spPr>
          <a:xfrm flipV="1">
            <a:off x="7162162" y="2610785"/>
            <a:ext cx="538609" cy="4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96">
            <a:extLst>
              <a:ext uri="{FF2B5EF4-FFF2-40B4-BE49-F238E27FC236}">
                <a16:creationId xmlns:a16="http://schemas.microsoft.com/office/drawing/2014/main" id="{97E3F31A-09D6-4184-B46B-82550B796332}"/>
              </a:ext>
            </a:extLst>
          </p:cNvPr>
          <p:cNvSpPr/>
          <p:nvPr/>
        </p:nvSpPr>
        <p:spPr>
          <a:xfrm>
            <a:off x="7700771" y="2432247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962783" y="2027860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44956" y="2537556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956008" y="3052877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64815" y="3539414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94288" y="4351651"/>
            <a:ext cx="366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Join Queue: Join 2, </a:t>
            </a:r>
            <a:r>
              <a:rPr lang="en-US" altLang="zh-CN" dirty="0"/>
              <a:t>Join 1, Join 3 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157748" y="1436340"/>
            <a:ext cx="187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No. of Partitions</a:t>
            </a:r>
            <a:endParaRPr lang="en-US" dirty="0"/>
          </a:p>
        </p:txBody>
      </p:sp>
      <p:graphicFrame>
        <p:nvGraphicFramePr>
          <p:cNvPr id="40" name="表格 102">
            <a:extLst>
              <a:ext uri="{FF2B5EF4-FFF2-40B4-BE49-F238E27FC236}">
                <a16:creationId xmlns:a16="http://schemas.microsoft.com/office/drawing/2014/main" id="{D187CEC4-F7AB-4F0C-96E8-DFFAC77F80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976219"/>
              </p:ext>
            </p:extLst>
          </p:nvPr>
        </p:nvGraphicFramePr>
        <p:xfrm>
          <a:off x="5257800" y="4377010"/>
          <a:ext cx="2025094" cy="88656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1946">
                  <a:extLst>
                    <a:ext uri="{9D8B030D-6E8A-4147-A177-3AD203B41FA5}">
                      <a16:colId xmlns:a16="http://schemas.microsoft.com/office/drawing/2014/main" val="733900973"/>
                    </a:ext>
                  </a:extLst>
                </a:gridCol>
                <a:gridCol w="1503148">
                  <a:extLst>
                    <a:ext uri="{9D8B030D-6E8A-4147-A177-3AD203B41FA5}">
                      <a16:colId xmlns:a16="http://schemas.microsoft.com/office/drawing/2014/main" val="3880606258"/>
                    </a:ext>
                  </a:extLst>
                </a:gridCol>
              </a:tblGrid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1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2, Join 3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6581262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2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2, Join 3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59620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1, Join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extLst>
                  <a:ext uri="{0D108BD9-81ED-4DB2-BD59-A6C34878D82A}">
                    <a16:rowId xmlns:a16="http://schemas.microsoft.com/office/drawing/2014/main" val="4109590119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4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Join 1, Join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extLst>
                  <a:ext uri="{0D108BD9-81ED-4DB2-BD59-A6C34878D82A}">
                    <a16:rowId xmlns:a16="http://schemas.microsoft.com/office/drawing/2014/main" val="1810048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18346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0141"/>
            <a:ext cx="10515600" cy="1325563"/>
          </a:xfrm>
        </p:spPr>
        <p:txBody>
          <a:bodyPr/>
          <a:lstStyle/>
          <a:p>
            <a:r>
              <a:rPr lang="en-US" altLang="zh-CN" dirty="0"/>
              <a:t>Calculate Partition Count</a:t>
            </a:r>
            <a:endParaRPr lang="en-US" dirty="0"/>
          </a:p>
        </p:txBody>
      </p:sp>
      <p:sp>
        <p:nvSpPr>
          <p:cNvPr id="3" name="矩形 9">
            <a:extLst>
              <a:ext uri="{FF2B5EF4-FFF2-40B4-BE49-F238E27FC236}">
                <a16:creationId xmlns:a16="http://schemas.microsoft.com/office/drawing/2014/main" id="{C5798EB4-90A3-47F0-AD6F-2685B41AED15}"/>
              </a:ext>
            </a:extLst>
          </p:cNvPr>
          <p:cNvSpPr/>
          <p:nvPr/>
        </p:nvSpPr>
        <p:spPr>
          <a:xfrm>
            <a:off x="2786917" y="1856481"/>
            <a:ext cx="5777727" cy="21834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12">
            <a:extLst>
              <a:ext uri="{FF2B5EF4-FFF2-40B4-BE49-F238E27FC236}">
                <a16:creationId xmlns:a16="http://schemas.microsoft.com/office/drawing/2014/main" id="{EB331E8F-DACF-4CAC-8670-6C7B2253472B}"/>
              </a:ext>
            </a:extLst>
          </p:cNvPr>
          <p:cNvSpPr/>
          <p:nvPr/>
        </p:nvSpPr>
        <p:spPr>
          <a:xfrm>
            <a:off x="3242558" y="2047702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13">
            <a:extLst>
              <a:ext uri="{FF2B5EF4-FFF2-40B4-BE49-F238E27FC236}">
                <a16:creationId xmlns:a16="http://schemas.microsoft.com/office/drawing/2014/main" id="{9198F9AC-D5C6-46F4-B1F8-EA0FBA16AB06}"/>
              </a:ext>
            </a:extLst>
          </p:cNvPr>
          <p:cNvSpPr txBox="1"/>
          <p:nvPr/>
        </p:nvSpPr>
        <p:spPr>
          <a:xfrm>
            <a:off x="3360556" y="2047702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1</a:t>
            </a:r>
            <a:endParaRPr lang="zh-CN" altLang="en-US" dirty="0"/>
          </a:p>
        </p:txBody>
      </p:sp>
      <p:sp>
        <p:nvSpPr>
          <p:cNvPr id="6" name="矩形: 圆角 14">
            <a:extLst>
              <a:ext uri="{FF2B5EF4-FFF2-40B4-BE49-F238E27FC236}">
                <a16:creationId xmlns:a16="http://schemas.microsoft.com/office/drawing/2014/main" id="{319D506D-83BC-4A99-AAF4-91F11A93CF22}"/>
              </a:ext>
            </a:extLst>
          </p:cNvPr>
          <p:cNvSpPr/>
          <p:nvPr/>
        </p:nvSpPr>
        <p:spPr>
          <a:xfrm>
            <a:off x="3242558" y="2562689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15">
            <a:extLst>
              <a:ext uri="{FF2B5EF4-FFF2-40B4-BE49-F238E27FC236}">
                <a16:creationId xmlns:a16="http://schemas.microsoft.com/office/drawing/2014/main" id="{276A04AA-AFBD-4E98-AFCB-8A4E0465CB65}"/>
              </a:ext>
            </a:extLst>
          </p:cNvPr>
          <p:cNvSpPr txBox="1"/>
          <p:nvPr/>
        </p:nvSpPr>
        <p:spPr>
          <a:xfrm>
            <a:off x="3360556" y="2562689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2</a:t>
            </a:r>
            <a:endParaRPr lang="zh-CN" altLang="en-US" dirty="0"/>
          </a:p>
        </p:txBody>
      </p:sp>
      <p:sp>
        <p:nvSpPr>
          <p:cNvPr id="8" name="矩形: 圆角 16">
            <a:extLst>
              <a:ext uri="{FF2B5EF4-FFF2-40B4-BE49-F238E27FC236}">
                <a16:creationId xmlns:a16="http://schemas.microsoft.com/office/drawing/2014/main" id="{04D899CF-FA16-4EE4-8BD4-06C970C77183}"/>
              </a:ext>
            </a:extLst>
          </p:cNvPr>
          <p:cNvSpPr/>
          <p:nvPr/>
        </p:nvSpPr>
        <p:spPr>
          <a:xfrm>
            <a:off x="3242558" y="3061790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C541421E-D067-42B7-8219-739C4BB386CB}"/>
              </a:ext>
            </a:extLst>
          </p:cNvPr>
          <p:cNvSpPr txBox="1"/>
          <p:nvPr/>
        </p:nvSpPr>
        <p:spPr>
          <a:xfrm>
            <a:off x="3360556" y="3061790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3</a:t>
            </a:r>
            <a:endParaRPr lang="zh-CN" altLang="en-US" dirty="0"/>
          </a:p>
        </p:txBody>
      </p:sp>
      <p:sp>
        <p:nvSpPr>
          <p:cNvPr id="10" name="矩形: 圆角 18">
            <a:extLst>
              <a:ext uri="{FF2B5EF4-FFF2-40B4-BE49-F238E27FC236}">
                <a16:creationId xmlns:a16="http://schemas.microsoft.com/office/drawing/2014/main" id="{6811D66D-9E51-498B-9AD3-D882798AB96E}"/>
              </a:ext>
            </a:extLst>
          </p:cNvPr>
          <p:cNvSpPr/>
          <p:nvPr/>
        </p:nvSpPr>
        <p:spPr>
          <a:xfrm>
            <a:off x="3242558" y="3544173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9">
            <a:extLst>
              <a:ext uri="{FF2B5EF4-FFF2-40B4-BE49-F238E27FC236}">
                <a16:creationId xmlns:a16="http://schemas.microsoft.com/office/drawing/2014/main" id="{2774E55B-EF78-4CA4-B4DF-70F85A6FC31A}"/>
              </a:ext>
            </a:extLst>
          </p:cNvPr>
          <p:cNvSpPr txBox="1"/>
          <p:nvPr/>
        </p:nvSpPr>
        <p:spPr>
          <a:xfrm>
            <a:off x="3360556" y="3544173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4</a:t>
            </a:r>
            <a:endParaRPr lang="zh-CN" altLang="en-US" dirty="0"/>
          </a:p>
        </p:txBody>
      </p:sp>
      <p:sp>
        <p:nvSpPr>
          <p:cNvPr id="12" name="椭圆 31">
            <a:extLst>
              <a:ext uri="{FF2B5EF4-FFF2-40B4-BE49-F238E27FC236}">
                <a16:creationId xmlns:a16="http://schemas.microsoft.com/office/drawing/2014/main" id="{AD5288E3-20B9-40CA-A784-9E7FE04D48CB}"/>
              </a:ext>
            </a:extLst>
          </p:cNvPr>
          <p:cNvSpPr/>
          <p:nvPr/>
        </p:nvSpPr>
        <p:spPr>
          <a:xfrm>
            <a:off x="4908691" y="2304487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13" name="直接箭头连接符 33">
            <a:extLst>
              <a:ext uri="{FF2B5EF4-FFF2-40B4-BE49-F238E27FC236}">
                <a16:creationId xmlns:a16="http://schemas.microsoft.com/office/drawing/2014/main" id="{448733BD-D129-4CBF-9823-3CE62AE729BC}"/>
              </a:ext>
            </a:extLst>
          </p:cNvPr>
          <p:cNvCxnSpPr>
            <a:stCxn id="4" idx="3"/>
            <a:endCxn id="12" idx="2"/>
          </p:cNvCxnSpPr>
          <p:nvPr/>
        </p:nvCxnSpPr>
        <p:spPr>
          <a:xfrm>
            <a:off x="4377091" y="2225987"/>
            <a:ext cx="531600" cy="25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36">
            <a:extLst>
              <a:ext uri="{FF2B5EF4-FFF2-40B4-BE49-F238E27FC236}">
                <a16:creationId xmlns:a16="http://schemas.microsoft.com/office/drawing/2014/main" id="{4272432D-DEAC-4F33-AC8D-2A92557EF650}"/>
              </a:ext>
            </a:extLst>
          </p:cNvPr>
          <p:cNvCxnSpPr>
            <a:stCxn id="6" idx="3"/>
            <a:endCxn id="12" idx="2"/>
          </p:cNvCxnSpPr>
          <p:nvPr/>
        </p:nvCxnSpPr>
        <p:spPr>
          <a:xfrm flipV="1">
            <a:off x="4377091" y="2483025"/>
            <a:ext cx="531600" cy="25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39">
            <a:extLst>
              <a:ext uri="{FF2B5EF4-FFF2-40B4-BE49-F238E27FC236}">
                <a16:creationId xmlns:a16="http://schemas.microsoft.com/office/drawing/2014/main" id="{3625E1A3-8A8F-41EC-8861-384946F06E9C}"/>
              </a:ext>
            </a:extLst>
          </p:cNvPr>
          <p:cNvCxnSpPr>
            <a:cxnSpLocks/>
            <a:stCxn id="8" idx="3"/>
            <a:endCxn id="17" idx="2"/>
          </p:cNvCxnSpPr>
          <p:nvPr/>
        </p:nvCxnSpPr>
        <p:spPr>
          <a:xfrm>
            <a:off x="4377091" y="3240075"/>
            <a:ext cx="531600" cy="241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42">
            <a:extLst>
              <a:ext uri="{FF2B5EF4-FFF2-40B4-BE49-F238E27FC236}">
                <a16:creationId xmlns:a16="http://schemas.microsoft.com/office/drawing/2014/main" id="{1B27145B-E8E5-4421-A03F-783416EB4E05}"/>
              </a:ext>
            </a:extLst>
          </p:cNvPr>
          <p:cNvCxnSpPr>
            <a:cxnSpLocks/>
            <a:stCxn id="10" idx="3"/>
            <a:endCxn id="17" idx="2"/>
          </p:cNvCxnSpPr>
          <p:nvPr/>
        </p:nvCxnSpPr>
        <p:spPr>
          <a:xfrm flipV="1">
            <a:off x="4377091" y="3481278"/>
            <a:ext cx="531600" cy="241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50">
            <a:extLst>
              <a:ext uri="{FF2B5EF4-FFF2-40B4-BE49-F238E27FC236}">
                <a16:creationId xmlns:a16="http://schemas.microsoft.com/office/drawing/2014/main" id="{41231F5B-1E54-4206-914C-D687E6B29B40}"/>
              </a:ext>
            </a:extLst>
          </p:cNvPr>
          <p:cNvSpPr/>
          <p:nvPr/>
        </p:nvSpPr>
        <p:spPr>
          <a:xfrm>
            <a:off x="4908691" y="3302740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55">
            <a:extLst>
              <a:ext uri="{FF2B5EF4-FFF2-40B4-BE49-F238E27FC236}">
                <a16:creationId xmlns:a16="http://schemas.microsoft.com/office/drawing/2014/main" id="{2DD54099-62BB-411B-B619-56AAB9664C1F}"/>
              </a:ext>
            </a:extLst>
          </p:cNvPr>
          <p:cNvSpPr txBox="1"/>
          <p:nvPr/>
        </p:nvSpPr>
        <p:spPr>
          <a:xfrm>
            <a:off x="4752489" y="3670576"/>
            <a:ext cx="75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1</a:t>
            </a:r>
            <a:endParaRPr lang="zh-CN" altLang="en-US" dirty="0"/>
          </a:p>
        </p:txBody>
      </p:sp>
      <p:cxnSp>
        <p:nvCxnSpPr>
          <p:cNvPr id="19" name="直接箭头连接符 60">
            <a:extLst>
              <a:ext uri="{FF2B5EF4-FFF2-40B4-BE49-F238E27FC236}">
                <a16:creationId xmlns:a16="http://schemas.microsoft.com/office/drawing/2014/main" id="{45526F11-109B-4310-83BD-2D49DB39BD50}"/>
              </a:ext>
            </a:extLst>
          </p:cNvPr>
          <p:cNvCxnSpPr>
            <a:cxnSpLocks/>
            <a:stCxn id="12" idx="6"/>
            <a:endCxn id="20" idx="2"/>
          </p:cNvCxnSpPr>
          <p:nvPr/>
        </p:nvCxnSpPr>
        <p:spPr>
          <a:xfrm>
            <a:off x="5265767" y="2483025"/>
            <a:ext cx="532643" cy="5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63">
            <a:extLst>
              <a:ext uri="{FF2B5EF4-FFF2-40B4-BE49-F238E27FC236}">
                <a16:creationId xmlns:a16="http://schemas.microsoft.com/office/drawing/2014/main" id="{D5A0806E-D6E2-4C71-8013-96B28FCE167B}"/>
              </a:ext>
            </a:extLst>
          </p:cNvPr>
          <p:cNvSpPr/>
          <p:nvPr/>
        </p:nvSpPr>
        <p:spPr>
          <a:xfrm>
            <a:off x="5798410" y="2309598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66">
            <a:extLst>
              <a:ext uri="{FF2B5EF4-FFF2-40B4-BE49-F238E27FC236}">
                <a16:creationId xmlns:a16="http://schemas.microsoft.com/office/drawing/2014/main" id="{7356D5C7-BC70-4814-86AA-8A017B81FB62}"/>
              </a:ext>
            </a:extLst>
          </p:cNvPr>
          <p:cNvSpPr/>
          <p:nvPr/>
        </p:nvSpPr>
        <p:spPr>
          <a:xfrm>
            <a:off x="5796407" y="3254035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71">
            <a:extLst>
              <a:ext uri="{FF2B5EF4-FFF2-40B4-BE49-F238E27FC236}">
                <a16:creationId xmlns:a16="http://schemas.microsoft.com/office/drawing/2014/main" id="{62D66648-ED9C-42E1-940F-A78F602D50DA}"/>
              </a:ext>
            </a:extLst>
          </p:cNvPr>
          <p:cNvCxnSpPr>
            <a:stCxn id="17" idx="6"/>
            <a:endCxn id="21" idx="2"/>
          </p:cNvCxnSpPr>
          <p:nvPr/>
        </p:nvCxnSpPr>
        <p:spPr>
          <a:xfrm flipV="1">
            <a:off x="5265767" y="3432573"/>
            <a:ext cx="530640" cy="48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72">
            <a:extLst>
              <a:ext uri="{FF2B5EF4-FFF2-40B4-BE49-F238E27FC236}">
                <a16:creationId xmlns:a16="http://schemas.microsoft.com/office/drawing/2014/main" id="{6FFF9011-EE83-4F0F-9072-C3A9CDFFC773}"/>
              </a:ext>
            </a:extLst>
          </p:cNvPr>
          <p:cNvSpPr txBox="1"/>
          <p:nvPr/>
        </p:nvSpPr>
        <p:spPr>
          <a:xfrm>
            <a:off x="4726205" y="2595377"/>
            <a:ext cx="7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2</a:t>
            </a:r>
            <a:endParaRPr lang="zh-CN" altLang="en-US" dirty="0"/>
          </a:p>
        </p:txBody>
      </p:sp>
      <p:cxnSp>
        <p:nvCxnSpPr>
          <p:cNvPr id="24" name="直接箭头连接符 80">
            <a:extLst>
              <a:ext uri="{FF2B5EF4-FFF2-40B4-BE49-F238E27FC236}">
                <a16:creationId xmlns:a16="http://schemas.microsoft.com/office/drawing/2014/main" id="{FCA6152D-3D1C-426F-ADF6-38313DEE4C8B}"/>
              </a:ext>
            </a:extLst>
          </p:cNvPr>
          <p:cNvCxnSpPr>
            <a:cxnSpLocks/>
            <a:stCxn id="20" idx="6"/>
            <a:endCxn id="25" idx="2"/>
          </p:cNvCxnSpPr>
          <p:nvPr/>
        </p:nvCxnSpPr>
        <p:spPr>
          <a:xfrm>
            <a:off x="6155486" y="2488136"/>
            <a:ext cx="649600" cy="127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89">
            <a:extLst>
              <a:ext uri="{FF2B5EF4-FFF2-40B4-BE49-F238E27FC236}">
                <a16:creationId xmlns:a16="http://schemas.microsoft.com/office/drawing/2014/main" id="{D69030BD-EAAF-474F-9C35-44E7B547289B}"/>
              </a:ext>
            </a:extLst>
          </p:cNvPr>
          <p:cNvSpPr/>
          <p:nvPr/>
        </p:nvSpPr>
        <p:spPr>
          <a:xfrm>
            <a:off x="6805086" y="2437076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92">
            <a:extLst>
              <a:ext uri="{FF2B5EF4-FFF2-40B4-BE49-F238E27FC236}">
                <a16:creationId xmlns:a16="http://schemas.microsoft.com/office/drawing/2014/main" id="{88FD8B5E-26BA-492C-9FE3-67EC34D9DFFA}"/>
              </a:ext>
            </a:extLst>
          </p:cNvPr>
          <p:cNvCxnSpPr>
            <a:stCxn id="21" idx="6"/>
            <a:endCxn id="25" idx="2"/>
          </p:cNvCxnSpPr>
          <p:nvPr/>
        </p:nvCxnSpPr>
        <p:spPr>
          <a:xfrm flipV="1">
            <a:off x="6153483" y="2615614"/>
            <a:ext cx="651603" cy="816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93">
            <a:extLst>
              <a:ext uri="{FF2B5EF4-FFF2-40B4-BE49-F238E27FC236}">
                <a16:creationId xmlns:a16="http://schemas.microsoft.com/office/drawing/2014/main" id="{B100081C-90B4-4495-ACFD-A862CE3B4261}"/>
              </a:ext>
            </a:extLst>
          </p:cNvPr>
          <p:cNvSpPr txBox="1"/>
          <p:nvPr/>
        </p:nvSpPr>
        <p:spPr>
          <a:xfrm>
            <a:off x="6622090" y="2735912"/>
            <a:ext cx="7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3</a:t>
            </a:r>
            <a:endParaRPr lang="zh-CN" altLang="en-US" dirty="0"/>
          </a:p>
        </p:txBody>
      </p:sp>
      <p:cxnSp>
        <p:nvCxnSpPr>
          <p:cNvPr id="28" name="直接箭头连接符 95">
            <a:extLst>
              <a:ext uri="{FF2B5EF4-FFF2-40B4-BE49-F238E27FC236}">
                <a16:creationId xmlns:a16="http://schemas.microsoft.com/office/drawing/2014/main" id="{95511375-88E1-484E-A3DB-321BA05D11F9}"/>
              </a:ext>
            </a:extLst>
          </p:cNvPr>
          <p:cNvCxnSpPr>
            <a:cxnSpLocks/>
            <a:stCxn id="25" idx="6"/>
            <a:endCxn id="29" idx="2"/>
          </p:cNvCxnSpPr>
          <p:nvPr/>
        </p:nvCxnSpPr>
        <p:spPr>
          <a:xfrm flipV="1">
            <a:off x="7162162" y="2610785"/>
            <a:ext cx="538609" cy="4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96">
            <a:extLst>
              <a:ext uri="{FF2B5EF4-FFF2-40B4-BE49-F238E27FC236}">
                <a16:creationId xmlns:a16="http://schemas.microsoft.com/office/drawing/2014/main" id="{97E3F31A-09D6-4184-B46B-82550B796332}"/>
              </a:ext>
            </a:extLst>
          </p:cNvPr>
          <p:cNvSpPr/>
          <p:nvPr/>
        </p:nvSpPr>
        <p:spPr>
          <a:xfrm>
            <a:off x="7700771" y="2432247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962783" y="2027860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44956" y="2537556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956008" y="3052877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64815" y="3539414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94288" y="4351651"/>
            <a:ext cx="366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Join Queue: Join 2, </a:t>
            </a:r>
            <a:r>
              <a:rPr lang="en-US" altLang="zh-CN" dirty="0"/>
              <a:t>Join 1, Join 3 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157748" y="1436340"/>
            <a:ext cx="187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No. of Partitions</a:t>
            </a:r>
            <a:endParaRPr lang="en-US" dirty="0"/>
          </a:p>
        </p:txBody>
      </p:sp>
      <p:graphicFrame>
        <p:nvGraphicFramePr>
          <p:cNvPr id="40" name="表格 102">
            <a:extLst>
              <a:ext uri="{FF2B5EF4-FFF2-40B4-BE49-F238E27FC236}">
                <a16:creationId xmlns:a16="http://schemas.microsoft.com/office/drawing/2014/main" id="{D187CEC4-F7AB-4F0C-96E8-DFFAC77F80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57800" y="4377010"/>
          <a:ext cx="2025094" cy="88656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1946">
                  <a:extLst>
                    <a:ext uri="{9D8B030D-6E8A-4147-A177-3AD203B41FA5}">
                      <a16:colId xmlns:a16="http://schemas.microsoft.com/office/drawing/2014/main" val="733900973"/>
                    </a:ext>
                  </a:extLst>
                </a:gridCol>
                <a:gridCol w="1503148">
                  <a:extLst>
                    <a:ext uri="{9D8B030D-6E8A-4147-A177-3AD203B41FA5}">
                      <a16:colId xmlns:a16="http://schemas.microsoft.com/office/drawing/2014/main" val="3880606258"/>
                    </a:ext>
                  </a:extLst>
                </a:gridCol>
              </a:tblGrid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1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2, Join 3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6581262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2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2, Join 3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59620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1, Join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extLst>
                  <a:ext uri="{0D108BD9-81ED-4DB2-BD59-A6C34878D82A}">
                    <a16:rowId xmlns:a16="http://schemas.microsoft.com/office/drawing/2014/main" val="4109590119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4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Join 1, Join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extLst>
                  <a:ext uri="{0D108BD9-81ED-4DB2-BD59-A6C34878D82A}">
                    <a16:rowId xmlns:a16="http://schemas.microsoft.com/office/drawing/2014/main" val="1810048263"/>
                  </a:ext>
                </a:extLst>
              </a:tr>
            </a:tbl>
          </a:graphicData>
        </a:graphic>
      </p:graphicFrame>
      <p:cxnSp>
        <p:nvCxnSpPr>
          <p:cNvPr id="32" name="Straight Arrow Connector 31"/>
          <p:cNvCxnSpPr/>
          <p:nvPr/>
        </p:nvCxnSpPr>
        <p:spPr>
          <a:xfrm>
            <a:off x="3059084" y="4172989"/>
            <a:ext cx="0" cy="290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95868" y="4864357"/>
            <a:ext cx="4098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</a:t>
            </a:r>
            <a:r>
              <a:rPr lang="en-US" dirty="0" err="1"/>
              <a:t>JoinOperator’s</a:t>
            </a:r>
            <a:r>
              <a:rPr lang="en-US" dirty="0"/>
              <a:t> partition equal to the known input </a:t>
            </a:r>
            <a:r>
              <a:rPr lang="en-US" dirty="0" err="1"/>
              <a:t>StreamEdge’s</a:t>
            </a:r>
            <a:r>
              <a:rPr lang="en-US" dirty="0"/>
              <a:t> partition</a:t>
            </a:r>
          </a:p>
        </p:txBody>
      </p:sp>
    </p:spTree>
    <p:extLst>
      <p:ext uri="{BB962C8B-B14F-4D97-AF65-F5344CB8AC3E}">
        <p14:creationId xmlns:p14="http://schemas.microsoft.com/office/powerpoint/2010/main" val="19648932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0141"/>
            <a:ext cx="10515600" cy="1325563"/>
          </a:xfrm>
        </p:spPr>
        <p:txBody>
          <a:bodyPr/>
          <a:lstStyle/>
          <a:p>
            <a:r>
              <a:rPr lang="en-US" altLang="zh-CN" dirty="0"/>
              <a:t>Calculate Partition Count</a:t>
            </a:r>
            <a:endParaRPr lang="en-US" dirty="0"/>
          </a:p>
        </p:txBody>
      </p:sp>
      <p:sp>
        <p:nvSpPr>
          <p:cNvPr id="3" name="矩形 9">
            <a:extLst>
              <a:ext uri="{FF2B5EF4-FFF2-40B4-BE49-F238E27FC236}">
                <a16:creationId xmlns:a16="http://schemas.microsoft.com/office/drawing/2014/main" id="{C5798EB4-90A3-47F0-AD6F-2685B41AED15}"/>
              </a:ext>
            </a:extLst>
          </p:cNvPr>
          <p:cNvSpPr/>
          <p:nvPr/>
        </p:nvSpPr>
        <p:spPr>
          <a:xfrm>
            <a:off x="2786917" y="1856481"/>
            <a:ext cx="5777727" cy="21834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12">
            <a:extLst>
              <a:ext uri="{FF2B5EF4-FFF2-40B4-BE49-F238E27FC236}">
                <a16:creationId xmlns:a16="http://schemas.microsoft.com/office/drawing/2014/main" id="{EB331E8F-DACF-4CAC-8670-6C7B2253472B}"/>
              </a:ext>
            </a:extLst>
          </p:cNvPr>
          <p:cNvSpPr/>
          <p:nvPr/>
        </p:nvSpPr>
        <p:spPr>
          <a:xfrm>
            <a:off x="3242558" y="2047702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13">
            <a:extLst>
              <a:ext uri="{FF2B5EF4-FFF2-40B4-BE49-F238E27FC236}">
                <a16:creationId xmlns:a16="http://schemas.microsoft.com/office/drawing/2014/main" id="{9198F9AC-D5C6-46F4-B1F8-EA0FBA16AB06}"/>
              </a:ext>
            </a:extLst>
          </p:cNvPr>
          <p:cNvSpPr txBox="1"/>
          <p:nvPr/>
        </p:nvSpPr>
        <p:spPr>
          <a:xfrm>
            <a:off x="3360556" y="2047702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1</a:t>
            </a:r>
            <a:endParaRPr lang="zh-CN" altLang="en-US" dirty="0"/>
          </a:p>
        </p:txBody>
      </p:sp>
      <p:sp>
        <p:nvSpPr>
          <p:cNvPr id="6" name="矩形: 圆角 14">
            <a:extLst>
              <a:ext uri="{FF2B5EF4-FFF2-40B4-BE49-F238E27FC236}">
                <a16:creationId xmlns:a16="http://schemas.microsoft.com/office/drawing/2014/main" id="{319D506D-83BC-4A99-AAF4-91F11A93CF22}"/>
              </a:ext>
            </a:extLst>
          </p:cNvPr>
          <p:cNvSpPr/>
          <p:nvPr/>
        </p:nvSpPr>
        <p:spPr>
          <a:xfrm>
            <a:off x="3242558" y="2562689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15">
            <a:extLst>
              <a:ext uri="{FF2B5EF4-FFF2-40B4-BE49-F238E27FC236}">
                <a16:creationId xmlns:a16="http://schemas.microsoft.com/office/drawing/2014/main" id="{276A04AA-AFBD-4E98-AFCB-8A4E0465CB65}"/>
              </a:ext>
            </a:extLst>
          </p:cNvPr>
          <p:cNvSpPr txBox="1"/>
          <p:nvPr/>
        </p:nvSpPr>
        <p:spPr>
          <a:xfrm>
            <a:off x="3360556" y="2562689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2</a:t>
            </a:r>
            <a:endParaRPr lang="zh-CN" altLang="en-US" dirty="0"/>
          </a:p>
        </p:txBody>
      </p:sp>
      <p:sp>
        <p:nvSpPr>
          <p:cNvPr id="8" name="矩形: 圆角 16">
            <a:extLst>
              <a:ext uri="{FF2B5EF4-FFF2-40B4-BE49-F238E27FC236}">
                <a16:creationId xmlns:a16="http://schemas.microsoft.com/office/drawing/2014/main" id="{04D899CF-FA16-4EE4-8BD4-06C970C77183}"/>
              </a:ext>
            </a:extLst>
          </p:cNvPr>
          <p:cNvSpPr/>
          <p:nvPr/>
        </p:nvSpPr>
        <p:spPr>
          <a:xfrm>
            <a:off x="3242558" y="3061790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C541421E-D067-42B7-8219-739C4BB386CB}"/>
              </a:ext>
            </a:extLst>
          </p:cNvPr>
          <p:cNvSpPr txBox="1"/>
          <p:nvPr/>
        </p:nvSpPr>
        <p:spPr>
          <a:xfrm>
            <a:off x="3360556" y="3061790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3</a:t>
            </a:r>
            <a:endParaRPr lang="zh-CN" altLang="en-US" dirty="0"/>
          </a:p>
        </p:txBody>
      </p:sp>
      <p:sp>
        <p:nvSpPr>
          <p:cNvPr id="10" name="矩形: 圆角 18">
            <a:extLst>
              <a:ext uri="{FF2B5EF4-FFF2-40B4-BE49-F238E27FC236}">
                <a16:creationId xmlns:a16="http://schemas.microsoft.com/office/drawing/2014/main" id="{6811D66D-9E51-498B-9AD3-D882798AB96E}"/>
              </a:ext>
            </a:extLst>
          </p:cNvPr>
          <p:cNvSpPr/>
          <p:nvPr/>
        </p:nvSpPr>
        <p:spPr>
          <a:xfrm>
            <a:off x="3242558" y="3544173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9">
            <a:extLst>
              <a:ext uri="{FF2B5EF4-FFF2-40B4-BE49-F238E27FC236}">
                <a16:creationId xmlns:a16="http://schemas.microsoft.com/office/drawing/2014/main" id="{2774E55B-EF78-4CA4-B4DF-70F85A6FC31A}"/>
              </a:ext>
            </a:extLst>
          </p:cNvPr>
          <p:cNvSpPr txBox="1"/>
          <p:nvPr/>
        </p:nvSpPr>
        <p:spPr>
          <a:xfrm>
            <a:off x="3360556" y="3544173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4</a:t>
            </a:r>
            <a:endParaRPr lang="zh-CN" altLang="en-US" dirty="0"/>
          </a:p>
        </p:txBody>
      </p:sp>
      <p:sp>
        <p:nvSpPr>
          <p:cNvPr id="12" name="椭圆 31">
            <a:extLst>
              <a:ext uri="{FF2B5EF4-FFF2-40B4-BE49-F238E27FC236}">
                <a16:creationId xmlns:a16="http://schemas.microsoft.com/office/drawing/2014/main" id="{AD5288E3-20B9-40CA-A784-9E7FE04D48CB}"/>
              </a:ext>
            </a:extLst>
          </p:cNvPr>
          <p:cNvSpPr/>
          <p:nvPr/>
        </p:nvSpPr>
        <p:spPr>
          <a:xfrm>
            <a:off x="4908691" y="2304487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13" name="直接箭头连接符 33">
            <a:extLst>
              <a:ext uri="{FF2B5EF4-FFF2-40B4-BE49-F238E27FC236}">
                <a16:creationId xmlns:a16="http://schemas.microsoft.com/office/drawing/2014/main" id="{448733BD-D129-4CBF-9823-3CE62AE729BC}"/>
              </a:ext>
            </a:extLst>
          </p:cNvPr>
          <p:cNvCxnSpPr>
            <a:stCxn id="4" idx="3"/>
            <a:endCxn id="12" idx="2"/>
          </p:cNvCxnSpPr>
          <p:nvPr/>
        </p:nvCxnSpPr>
        <p:spPr>
          <a:xfrm>
            <a:off x="4377091" y="2225987"/>
            <a:ext cx="531600" cy="25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36">
            <a:extLst>
              <a:ext uri="{FF2B5EF4-FFF2-40B4-BE49-F238E27FC236}">
                <a16:creationId xmlns:a16="http://schemas.microsoft.com/office/drawing/2014/main" id="{4272432D-DEAC-4F33-AC8D-2A92557EF650}"/>
              </a:ext>
            </a:extLst>
          </p:cNvPr>
          <p:cNvCxnSpPr>
            <a:stCxn id="6" idx="3"/>
            <a:endCxn id="12" idx="2"/>
          </p:cNvCxnSpPr>
          <p:nvPr/>
        </p:nvCxnSpPr>
        <p:spPr>
          <a:xfrm flipV="1">
            <a:off x="4377091" y="2483025"/>
            <a:ext cx="531600" cy="25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39">
            <a:extLst>
              <a:ext uri="{FF2B5EF4-FFF2-40B4-BE49-F238E27FC236}">
                <a16:creationId xmlns:a16="http://schemas.microsoft.com/office/drawing/2014/main" id="{3625E1A3-8A8F-41EC-8861-384946F06E9C}"/>
              </a:ext>
            </a:extLst>
          </p:cNvPr>
          <p:cNvCxnSpPr>
            <a:cxnSpLocks/>
            <a:stCxn id="8" idx="3"/>
            <a:endCxn id="17" idx="2"/>
          </p:cNvCxnSpPr>
          <p:nvPr/>
        </p:nvCxnSpPr>
        <p:spPr>
          <a:xfrm>
            <a:off x="4377091" y="3240075"/>
            <a:ext cx="531600" cy="241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42">
            <a:extLst>
              <a:ext uri="{FF2B5EF4-FFF2-40B4-BE49-F238E27FC236}">
                <a16:creationId xmlns:a16="http://schemas.microsoft.com/office/drawing/2014/main" id="{1B27145B-E8E5-4421-A03F-783416EB4E05}"/>
              </a:ext>
            </a:extLst>
          </p:cNvPr>
          <p:cNvCxnSpPr>
            <a:cxnSpLocks/>
            <a:stCxn id="10" idx="3"/>
            <a:endCxn id="17" idx="2"/>
          </p:cNvCxnSpPr>
          <p:nvPr/>
        </p:nvCxnSpPr>
        <p:spPr>
          <a:xfrm flipV="1">
            <a:off x="4377091" y="3481278"/>
            <a:ext cx="531600" cy="241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50">
            <a:extLst>
              <a:ext uri="{FF2B5EF4-FFF2-40B4-BE49-F238E27FC236}">
                <a16:creationId xmlns:a16="http://schemas.microsoft.com/office/drawing/2014/main" id="{41231F5B-1E54-4206-914C-D687E6B29B40}"/>
              </a:ext>
            </a:extLst>
          </p:cNvPr>
          <p:cNvSpPr/>
          <p:nvPr/>
        </p:nvSpPr>
        <p:spPr>
          <a:xfrm>
            <a:off x="4908691" y="3302740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文本框 55">
            <a:extLst>
              <a:ext uri="{FF2B5EF4-FFF2-40B4-BE49-F238E27FC236}">
                <a16:creationId xmlns:a16="http://schemas.microsoft.com/office/drawing/2014/main" id="{2DD54099-62BB-411B-B619-56AAB9664C1F}"/>
              </a:ext>
            </a:extLst>
          </p:cNvPr>
          <p:cNvSpPr txBox="1"/>
          <p:nvPr/>
        </p:nvSpPr>
        <p:spPr>
          <a:xfrm>
            <a:off x="4752489" y="3670576"/>
            <a:ext cx="75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1</a:t>
            </a:r>
            <a:endParaRPr lang="zh-CN" altLang="en-US" dirty="0"/>
          </a:p>
        </p:txBody>
      </p:sp>
      <p:cxnSp>
        <p:nvCxnSpPr>
          <p:cNvPr id="19" name="直接箭头连接符 60">
            <a:extLst>
              <a:ext uri="{FF2B5EF4-FFF2-40B4-BE49-F238E27FC236}">
                <a16:creationId xmlns:a16="http://schemas.microsoft.com/office/drawing/2014/main" id="{45526F11-109B-4310-83BD-2D49DB39BD50}"/>
              </a:ext>
            </a:extLst>
          </p:cNvPr>
          <p:cNvCxnSpPr>
            <a:cxnSpLocks/>
            <a:stCxn id="12" idx="6"/>
            <a:endCxn id="20" idx="2"/>
          </p:cNvCxnSpPr>
          <p:nvPr/>
        </p:nvCxnSpPr>
        <p:spPr>
          <a:xfrm>
            <a:off x="5265767" y="2483025"/>
            <a:ext cx="532643" cy="5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63">
            <a:extLst>
              <a:ext uri="{FF2B5EF4-FFF2-40B4-BE49-F238E27FC236}">
                <a16:creationId xmlns:a16="http://schemas.microsoft.com/office/drawing/2014/main" id="{D5A0806E-D6E2-4C71-8013-96B28FCE167B}"/>
              </a:ext>
            </a:extLst>
          </p:cNvPr>
          <p:cNvSpPr/>
          <p:nvPr/>
        </p:nvSpPr>
        <p:spPr>
          <a:xfrm>
            <a:off x="5798410" y="2309598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66">
            <a:extLst>
              <a:ext uri="{FF2B5EF4-FFF2-40B4-BE49-F238E27FC236}">
                <a16:creationId xmlns:a16="http://schemas.microsoft.com/office/drawing/2014/main" id="{7356D5C7-BC70-4814-86AA-8A017B81FB62}"/>
              </a:ext>
            </a:extLst>
          </p:cNvPr>
          <p:cNvSpPr/>
          <p:nvPr/>
        </p:nvSpPr>
        <p:spPr>
          <a:xfrm>
            <a:off x="5796407" y="3254035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71">
            <a:extLst>
              <a:ext uri="{FF2B5EF4-FFF2-40B4-BE49-F238E27FC236}">
                <a16:creationId xmlns:a16="http://schemas.microsoft.com/office/drawing/2014/main" id="{62D66648-ED9C-42E1-940F-A78F602D50DA}"/>
              </a:ext>
            </a:extLst>
          </p:cNvPr>
          <p:cNvCxnSpPr>
            <a:stCxn id="17" idx="6"/>
            <a:endCxn id="21" idx="2"/>
          </p:cNvCxnSpPr>
          <p:nvPr/>
        </p:nvCxnSpPr>
        <p:spPr>
          <a:xfrm flipV="1">
            <a:off x="5265767" y="3432573"/>
            <a:ext cx="530640" cy="48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72">
            <a:extLst>
              <a:ext uri="{FF2B5EF4-FFF2-40B4-BE49-F238E27FC236}">
                <a16:creationId xmlns:a16="http://schemas.microsoft.com/office/drawing/2014/main" id="{6FFF9011-EE83-4F0F-9072-C3A9CDFFC773}"/>
              </a:ext>
            </a:extLst>
          </p:cNvPr>
          <p:cNvSpPr txBox="1"/>
          <p:nvPr/>
        </p:nvSpPr>
        <p:spPr>
          <a:xfrm>
            <a:off x="4726205" y="2595377"/>
            <a:ext cx="7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2</a:t>
            </a:r>
            <a:endParaRPr lang="zh-CN" altLang="en-US" dirty="0"/>
          </a:p>
        </p:txBody>
      </p:sp>
      <p:cxnSp>
        <p:nvCxnSpPr>
          <p:cNvPr id="24" name="直接箭头连接符 80">
            <a:extLst>
              <a:ext uri="{FF2B5EF4-FFF2-40B4-BE49-F238E27FC236}">
                <a16:creationId xmlns:a16="http://schemas.microsoft.com/office/drawing/2014/main" id="{FCA6152D-3D1C-426F-ADF6-38313DEE4C8B}"/>
              </a:ext>
            </a:extLst>
          </p:cNvPr>
          <p:cNvCxnSpPr>
            <a:cxnSpLocks/>
            <a:stCxn id="20" idx="6"/>
            <a:endCxn id="25" idx="2"/>
          </p:cNvCxnSpPr>
          <p:nvPr/>
        </p:nvCxnSpPr>
        <p:spPr>
          <a:xfrm>
            <a:off x="6155486" y="2488136"/>
            <a:ext cx="649600" cy="127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89">
            <a:extLst>
              <a:ext uri="{FF2B5EF4-FFF2-40B4-BE49-F238E27FC236}">
                <a16:creationId xmlns:a16="http://schemas.microsoft.com/office/drawing/2014/main" id="{D69030BD-EAAF-474F-9C35-44E7B547289B}"/>
              </a:ext>
            </a:extLst>
          </p:cNvPr>
          <p:cNvSpPr/>
          <p:nvPr/>
        </p:nvSpPr>
        <p:spPr>
          <a:xfrm>
            <a:off x="6805086" y="2437076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92">
            <a:extLst>
              <a:ext uri="{FF2B5EF4-FFF2-40B4-BE49-F238E27FC236}">
                <a16:creationId xmlns:a16="http://schemas.microsoft.com/office/drawing/2014/main" id="{88FD8B5E-26BA-492C-9FE3-67EC34D9DFFA}"/>
              </a:ext>
            </a:extLst>
          </p:cNvPr>
          <p:cNvCxnSpPr>
            <a:stCxn id="21" idx="6"/>
            <a:endCxn id="25" idx="2"/>
          </p:cNvCxnSpPr>
          <p:nvPr/>
        </p:nvCxnSpPr>
        <p:spPr>
          <a:xfrm flipV="1">
            <a:off x="6153483" y="2615614"/>
            <a:ext cx="651603" cy="816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93">
            <a:extLst>
              <a:ext uri="{FF2B5EF4-FFF2-40B4-BE49-F238E27FC236}">
                <a16:creationId xmlns:a16="http://schemas.microsoft.com/office/drawing/2014/main" id="{B100081C-90B4-4495-ACFD-A862CE3B4261}"/>
              </a:ext>
            </a:extLst>
          </p:cNvPr>
          <p:cNvSpPr txBox="1"/>
          <p:nvPr/>
        </p:nvSpPr>
        <p:spPr>
          <a:xfrm>
            <a:off x="6622090" y="2735912"/>
            <a:ext cx="7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3</a:t>
            </a:r>
            <a:endParaRPr lang="zh-CN" altLang="en-US" dirty="0"/>
          </a:p>
        </p:txBody>
      </p:sp>
      <p:cxnSp>
        <p:nvCxnSpPr>
          <p:cNvPr id="28" name="直接箭头连接符 95">
            <a:extLst>
              <a:ext uri="{FF2B5EF4-FFF2-40B4-BE49-F238E27FC236}">
                <a16:creationId xmlns:a16="http://schemas.microsoft.com/office/drawing/2014/main" id="{95511375-88E1-484E-A3DB-321BA05D11F9}"/>
              </a:ext>
            </a:extLst>
          </p:cNvPr>
          <p:cNvCxnSpPr>
            <a:cxnSpLocks/>
            <a:stCxn id="25" idx="6"/>
            <a:endCxn id="29" idx="2"/>
          </p:cNvCxnSpPr>
          <p:nvPr/>
        </p:nvCxnSpPr>
        <p:spPr>
          <a:xfrm flipV="1">
            <a:off x="7162162" y="2610785"/>
            <a:ext cx="538609" cy="4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96">
            <a:extLst>
              <a:ext uri="{FF2B5EF4-FFF2-40B4-BE49-F238E27FC236}">
                <a16:creationId xmlns:a16="http://schemas.microsoft.com/office/drawing/2014/main" id="{97E3F31A-09D6-4184-B46B-82550B796332}"/>
              </a:ext>
            </a:extLst>
          </p:cNvPr>
          <p:cNvSpPr/>
          <p:nvPr/>
        </p:nvSpPr>
        <p:spPr>
          <a:xfrm>
            <a:off x="7700771" y="2432247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962783" y="2027860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44956" y="2537556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956008" y="3052877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64815" y="3539414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94288" y="4351651"/>
            <a:ext cx="366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Join Queue: Join 2, </a:t>
            </a:r>
            <a:r>
              <a:rPr lang="en-US" altLang="zh-CN" dirty="0"/>
              <a:t>Join 1, Join 3 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157748" y="1436340"/>
            <a:ext cx="187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No. of Partitions</a:t>
            </a:r>
            <a:endParaRPr lang="en-US" dirty="0"/>
          </a:p>
        </p:txBody>
      </p:sp>
      <p:graphicFrame>
        <p:nvGraphicFramePr>
          <p:cNvPr id="40" name="表格 102">
            <a:extLst>
              <a:ext uri="{FF2B5EF4-FFF2-40B4-BE49-F238E27FC236}">
                <a16:creationId xmlns:a16="http://schemas.microsoft.com/office/drawing/2014/main" id="{D187CEC4-F7AB-4F0C-96E8-DFFAC77F80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57800" y="4377010"/>
          <a:ext cx="2025094" cy="88656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1946">
                  <a:extLst>
                    <a:ext uri="{9D8B030D-6E8A-4147-A177-3AD203B41FA5}">
                      <a16:colId xmlns:a16="http://schemas.microsoft.com/office/drawing/2014/main" val="733900973"/>
                    </a:ext>
                  </a:extLst>
                </a:gridCol>
                <a:gridCol w="1503148">
                  <a:extLst>
                    <a:ext uri="{9D8B030D-6E8A-4147-A177-3AD203B41FA5}">
                      <a16:colId xmlns:a16="http://schemas.microsoft.com/office/drawing/2014/main" val="3880606258"/>
                    </a:ext>
                  </a:extLst>
                </a:gridCol>
              </a:tblGrid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1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2, Join 3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6581262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2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2, Join 3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59620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1, Join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extLst>
                  <a:ext uri="{0D108BD9-81ED-4DB2-BD59-A6C34878D82A}">
                    <a16:rowId xmlns:a16="http://schemas.microsoft.com/office/drawing/2014/main" val="4109590119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4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Join 1, Join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extLst>
                  <a:ext uri="{0D108BD9-81ED-4DB2-BD59-A6C34878D82A}">
                    <a16:rowId xmlns:a16="http://schemas.microsoft.com/office/drawing/2014/main" val="1810048263"/>
                  </a:ext>
                </a:extLst>
              </a:tr>
            </a:tbl>
          </a:graphicData>
        </a:graphic>
      </p:graphicFrame>
      <p:cxnSp>
        <p:nvCxnSpPr>
          <p:cNvPr id="32" name="Straight Arrow Connector 31"/>
          <p:cNvCxnSpPr/>
          <p:nvPr/>
        </p:nvCxnSpPr>
        <p:spPr>
          <a:xfrm>
            <a:off x="3059084" y="4172989"/>
            <a:ext cx="0" cy="290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95868" y="4864357"/>
            <a:ext cx="4098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this join operator’s other </a:t>
            </a:r>
            <a:r>
              <a:rPr lang="en-US" dirty="0" err="1"/>
              <a:t>StreamEdges</a:t>
            </a:r>
            <a:r>
              <a:rPr lang="en-US" dirty="0"/>
              <a:t>’ partition equal to the join’s partition</a:t>
            </a:r>
          </a:p>
        </p:txBody>
      </p:sp>
    </p:spTree>
    <p:extLst>
      <p:ext uri="{BB962C8B-B14F-4D97-AF65-F5344CB8AC3E}">
        <p14:creationId xmlns:p14="http://schemas.microsoft.com/office/powerpoint/2010/main" val="15811533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0141"/>
            <a:ext cx="10515600" cy="1325563"/>
          </a:xfrm>
        </p:spPr>
        <p:txBody>
          <a:bodyPr/>
          <a:lstStyle/>
          <a:p>
            <a:r>
              <a:rPr lang="en-US" altLang="zh-CN" dirty="0"/>
              <a:t>Calculate Partition Count</a:t>
            </a:r>
            <a:endParaRPr lang="en-US" dirty="0"/>
          </a:p>
        </p:txBody>
      </p:sp>
      <p:sp>
        <p:nvSpPr>
          <p:cNvPr id="3" name="矩形 9">
            <a:extLst>
              <a:ext uri="{FF2B5EF4-FFF2-40B4-BE49-F238E27FC236}">
                <a16:creationId xmlns:a16="http://schemas.microsoft.com/office/drawing/2014/main" id="{C5798EB4-90A3-47F0-AD6F-2685B41AED15}"/>
              </a:ext>
            </a:extLst>
          </p:cNvPr>
          <p:cNvSpPr/>
          <p:nvPr/>
        </p:nvSpPr>
        <p:spPr>
          <a:xfrm>
            <a:off x="2786917" y="1856481"/>
            <a:ext cx="5777727" cy="21834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12">
            <a:extLst>
              <a:ext uri="{FF2B5EF4-FFF2-40B4-BE49-F238E27FC236}">
                <a16:creationId xmlns:a16="http://schemas.microsoft.com/office/drawing/2014/main" id="{EB331E8F-DACF-4CAC-8670-6C7B2253472B}"/>
              </a:ext>
            </a:extLst>
          </p:cNvPr>
          <p:cNvSpPr/>
          <p:nvPr/>
        </p:nvSpPr>
        <p:spPr>
          <a:xfrm>
            <a:off x="3242558" y="2047702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13">
            <a:extLst>
              <a:ext uri="{FF2B5EF4-FFF2-40B4-BE49-F238E27FC236}">
                <a16:creationId xmlns:a16="http://schemas.microsoft.com/office/drawing/2014/main" id="{9198F9AC-D5C6-46F4-B1F8-EA0FBA16AB06}"/>
              </a:ext>
            </a:extLst>
          </p:cNvPr>
          <p:cNvSpPr txBox="1"/>
          <p:nvPr/>
        </p:nvSpPr>
        <p:spPr>
          <a:xfrm>
            <a:off x="3360556" y="2047702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1</a:t>
            </a:r>
            <a:endParaRPr lang="zh-CN" altLang="en-US" dirty="0"/>
          </a:p>
        </p:txBody>
      </p:sp>
      <p:sp>
        <p:nvSpPr>
          <p:cNvPr id="6" name="矩形: 圆角 14">
            <a:extLst>
              <a:ext uri="{FF2B5EF4-FFF2-40B4-BE49-F238E27FC236}">
                <a16:creationId xmlns:a16="http://schemas.microsoft.com/office/drawing/2014/main" id="{319D506D-83BC-4A99-AAF4-91F11A93CF22}"/>
              </a:ext>
            </a:extLst>
          </p:cNvPr>
          <p:cNvSpPr/>
          <p:nvPr/>
        </p:nvSpPr>
        <p:spPr>
          <a:xfrm>
            <a:off x="3242558" y="2562689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15">
            <a:extLst>
              <a:ext uri="{FF2B5EF4-FFF2-40B4-BE49-F238E27FC236}">
                <a16:creationId xmlns:a16="http://schemas.microsoft.com/office/drawing/2014/main" id="{276A04AA-AFBD-4E98-AFCB-8A4E0465CB65}"/>
              </a:ext>
            </a:extLst>
          </p:cNvPr>
          <p:cNvSpPr txBox="1"/>
          <p:nvPr/>
        </p:nvSpPr>
        <p:spPr>
          <a:xfrm>
            <a:off x="3360556" y="2562689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2</a:t>
            </a:r>
            <a:endParaRPr lang="zh-CN" altLang="en-US" dirty="0"/>
          </a:p>
        </p:txBody>
      </p:sp>
      <p:sp>
        <p:nvSpPr>
          <p:cNvPr id="8" name="矩形: 圆角 16">
            <a:extLst>
              <a:ext uri="{FF2B5EF4-FFF2-40B4-BE49-F238E27FC236}">
                <a16:creationId xmlns:a16="http://schemas.microsoft.com/office/drawing/2014/main" id="{04D899CF-FA16-4EE4-8BD4-06C970C77183}"/>
              </a:ext>
            </a:extLst>
          </p:cNvPr>
          <p:cNvSpPr/>
          <p:nvPr/>
        </p:nvSpPr>
        <p:spPr>
          <a:xfrm>
            <a:off x="3242558" y="3061790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C541421E-D067-42B7-8219-739C4BB386CB}"/>
              </a:ext>
            </a:extLst>
          </p:cNvPr>
          <p:cNvSpPr txBox="1"/>
          <p:nvPr/>
        </p:nvSpPr>
        <p:spPr>
          <a:xfrm>
            <a:off x="3360556" y="3061790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3</a:t>
            </a:r>
            <a:endParaRPr lang="zh-CN" altLang="en-US" dirty="0"/>
          </a:p>
        </p:txBody>
      </p:sp>
      <p:sp>
        <p:nvSpPr>
          <p:cNvPr id="10" name="矩形: 圆角 18">
            <a:extLst>
              <a:ext uri="{FF2B5EF4-FFF2-40B4-BE49-F238E27FC236}">
                <a16:creationId xmlns:a16="http://schemas.microsoft.com/office/drawing/2014/main" id="{6811D66D-9E51-498B-9AD3-D882798AB96E}"/>
              </a:ext>
            </a:extLst>
          </p:cNvPr>
          <p:cNvSpPr/>
          <p:nvPr/>
        </p:nvSpPr>
        <p:spPr>
          <a:xfrm>
            <a:off x="3242558" y="3544173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9">
            <a:extLst>
              <a:ext uri="{FF2B5EF4-FFF2-40B4-BE49-F238E27FC236}">
                <a16:creationId xmlns:a16="http://schemas.microsoft.com/office/drawing/2014/main" id="{2774E55B-EF78-4CA4-B4DF-70F85A6FC31A}"/>
              </a:ext>
            </a:extLst>
          </p:cNvPr>
          <p:cNvSpPr txBox="1"/>
          <p:nvPr/>
        </p:nvSpPr>
        <p:spPr>
          <a:xfrm>
            <a:off x="3360556" y="3544173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4</a:t>
            </a:r>
            <a:endParaRPr lang="zh-CN" altLang="en-US" dirty="0"/>
          </a:p>
        </p:txBody>
      </p:sp>
      <p:sp>
        <p:nvSpPr>
          <p:cNvPr id="12" name="椭圆 31">
            <a:extLst>
              <a:ext uri="{FF2B5EF4-FFF2-40B4-BE49-F238E27FC236}">
                <a16:creationId xmlns:a16="http://schemas.microsoft.com/office/drawing/2014/main" id="{AD5288E3-20B9-40CA-A784-9E7FE04D48CB}"/>
              </a:ext>
            </a:extLst>
          </p:cNvPr>
          <p:cNvSpPr/>
          <p:nvPr/>
        </p:nvSpPr>
        <p:spPr>
          <a:xfrm>
            <a:off x="4908691" y="2304487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13" name="直接箭头连接符 33">
            <a:extLst>
              <a:ext uri="{FF2B5EF4-FFF2-40B4-BE49-F238E27FC236}">
                <a16:creationId xmlns:a16="http://schemas.microsoft.com/office/drawing/2014/main" id="{448733BD-D129-4CBF-9823-3CE62AE729BC}"/>
              </a:ext>
            </a:extLst>
          </p:cNvPr>
          <p:cNvCxnSpPr>
            <a:stCxn id="4" idx="3"/>
            <a:endCxn id="12" idx="2"/>
          </p:cNvCxnSpPr>
          <p:nvPr/>
        </p:nvCxnSpPr>
        <p:spPr>
          <a:xfrm>
            <a:off x="4377091" y="2225987"/>
            <a:ext cx="531600" cy="25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36">
            <a:extLst>
              <a:ext uri="{FF2B5EF4-FFF2-40B4-BE49-F238E27FC236}">
                <a16:creationId xmlns:a16="http://schemas.microsoft.com/office/drawing/2014/main" id="{4272432D-DEAC-4F33-AC8D-2A92557EF650}"/>
              </a:ext>
            </a:extLst>
          </p:cNvPr>
          <p:cNvCxnSpPr>
            <a:stCxn id="6" idx="3"/>
            <a:endCxn id="12" idx="2"/>
          </p:cNvCxnSpPr>
          <p:nvPr/>
        </p:nvCxnSpPr>
        <p:spPr>
          <a:xfrm flipV="1">
            <a:off x="4377091" y="2483025"/>
            <a:ext cx="531600" cy="25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39">
            <a:extLst>
              <a:ext uri="{FF2B5EF4-FFF2-40B4-BE49-F238E27FC236}">
                <a16:creationId xmlns:a16="http://schemas.microsoft.com/office/drawing/2014/main" id="{3625E1A3-8A8F-41EC-8861-384946F06E9C}"/>
              </a:ext>
            </a:extLst>
          </p:cNvPr>
          <p:cNvCxnSpPr>
            <a:cxnSpLocks/>
            <a:stCxn id="8" idx="3"/>
            <a:endCxn id="17" idx="2"/>
          </p:cNvCxnSpPr>
          <p:nvPr/>
        </p:nvCxnSpPr>
        <p:spPr>
          <a:xfrm>
            <a:off x="4377091" y="3240075"/>
            <a:ext cx="531600" cy="241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42">
            <a:extLst>
              <a:ext uri="{FF2B5EF4-FFF2-40B4-BE49-F238E27FC236}">
                <a16:creationId xmlns:a16="http://schemas.microsoft.com/office/drawing/2014/main" id="{1B27145B-E8E5-4421-A03F-783416EB4E05}"/>
              </a:ext>
            </a:extLst>
          </p:cNvPr>
          <p:cNvCxnSpPr>
            <a:cxnSpLocks/>
            <a:stCxn id="10" idx="3"/>
            <a:endCxn id="17" idx="2"/>
          </p:cNvCxnSpPr>
          <p:nvPr/>
        </p:nvCxnSpPr>
        <p:spPr>
          <a:xfrm flipV="1">
            <a:off x="4377091" y="3481278"/>
            <a:ext cx="531600" cy="241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50">
            <a:extLst>
              <a:ext uri="{FF2B5EF4-FFF2-40B4-BE49-F238E27FC236}">
                <a16:creationId xmlns:a16="http://schemas.microsoft.com/office/drawing/2014/main" id="{41231F5B-1E54-4206-914C-D687E6B29B40}"/>
              </a:ext>
            </a:extLst>
          </p:cNvPr>
          <p:cNvSpPr/>
          <p:nvPr/>
        </p:nvSpPr>
        <p:spPr>
          <a:xfrm>
            <a:off x="4908691" y="3302740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55">
            <a:extLst>
              <a:ext uri="{FF2B5EF4-FFF2-40B4-BE49-F238E27FC236}">
                <a16:creationId xmlns:a16="http://schemas.microsoft.com/office/drawing/2014/main" id="{2DD54099-62BB-411B-B619-56AAB9664C1F}"/>
              </a:ext>
            </a:extLst>
          </p:cNvPr>
          <p:cNvSpPr txBox="1"/>
          <p:nvPr/>
        </p:nvSpPr>
        <p:spPr>
          <a:xfrm>
            <a:off x="4752489" y="3670576"/>
            <a:ext cx="75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1</a:t>
            </a:r>
            <a:endParaRPr lang="zh-CN" altLang="en-US" dirty="0"/>
          </a:p>
        </p:txBody>
      </p:sp>
      <p:cxnSp>
        <p:nvCxnSpPr>
          <p:cNvPr id="19" name="直接箭头连接符 60">
            <a:extLst>
              <a:ext uri="{FF2B5EF4-FFF2-40B4-BE49-F238E27FC236}">
                <a16:creationId xmlns:a16="http://schemas.microsoft.com/office/drawing/2014/main" id="{45526F11-109B-4310-83BD-2D49DB39BD50}"/>
              </a:ext>
            </a:extLst>
          </p:cNvPr>
          <p:cNvCxnSpPr>
            <a:cxnSpLocks/>
            <a:stCxn id="12" idx="6"/>
            <a:endCxn id="20" idx="2"/>
          </p:cNvCxnSpPr>
          <p:nvPr/>
        </p:nvCxnSpPr>
        <p:spPr>
          <a:xfrm>
            <a:off x="5265767" y="2483025"/>
            <a:ext cx="532643" cy="5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63">
            <a:extLst>
              <a:ext uri="{FF2B5EF4-FFF2-40B4-BE49-F238E27FC236}">
                <a16:creationId xmlns:a16="http://schemas.microsoft.com/office/drawing/2014/main" id="{D5A0806E-D6E2-4C71-8013-96B28FCE167B}"/>
              </a:ext>
            </a:extLst>
          </p:cNvPr>
          <p:cNvSpPr/>
          <p:nvPr/>
        </p:nvSpPr>
        <p:spPr>
          <a:xfrm>
            <a:off x="5798410" y="2309598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66">
            <a:extLst>
              <a:ext uri="{FF2B5EF4-FFF2-40B4-BE49-F238E27FC236}">
                <a16:creationId xmlns:a16="http://schemas.microsoft.com/office/drawing/2014/main" id="{7356D5C7-BC70-4814-86AA-8A017B81FB62}"/>
              </a:ext>
            </a:extLst>
          </p:cNvPr>
          <p:cNvSpPr/>
          <p:nvPr/>
        </p:nvSpPr>
        <p:spPr>
          <a:xfrm>
            <a:off x="5796407" y="3254035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71">
            <a:extLst>
              <a:ext uri="{FF2B5EF4-FFF2-40B4-BE49-F238E27FC236}">
                <a16:creationId xmlns:a16="http://schemas.microsoft.com/office/drawing/2014/main" id="{62D66648-ED9C-42E1-940F-A78F602D50DA}"/>
              </a:ext>
            </a:extLst>
          </p:cNvPr>
          <p:cNvCxnSpPr>
            <a:stCxn id="17" idx="6"/>
            <a:endCxn id="21" idx="2"/>
          </p:cNvCxnSpPr>
          <p:nvPr/>
        </p:nvCxnSpPr>
        <p:spPr>
          <a:xfrm flipV="1">
            <a:off x="5265767" y="3432573"/>
            <a:ext cx="530640" cy="48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72">
            <a:extLst>
              <a:ext uri="{FF2B5EF4-FFF2-40B4-BE49-F238E27FC236}">
                <a16:creationId xmlns:a16="http://schemas.microsoft.com/office/drawing/2014/main" id="{6FFF9011-EE83-4F0F-9072-C3A9CDFFC773}"/>
              </a:ext>
            </a:extLst>
          </p:cNvPr>
          <p:cNvSpPr txBox="1"/>
          <p:nvPr/>
        </p:nvSpPr>
        <p:spPr>
          <a:xfrm>
            <a:off x="4726205" y="2595377"/>
            <a:ext cx="7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2</a:t>
            </a:r>
            <a:endParaRPr lang="zh-CN" altLang="en-US" dirty="0"/>
          </a:p>
        </p:txBody>
      </p:sp>
      <p:cxnSp>
        <p:nvCxnSpPr>
          <p:cNvPr id="24" name="直接箭头连接符 80">
            <a:extLst>
              <a:ext uri="{FF2B5EF4-FFF2-40B4-BE49-F238E27FC236}">
                <a16:creationId xmlns:a16="http://schemas.microsoft.com/office/drawing/2014/main" id="{FCA6152D-3D1C-426F-ADF6-38313DEE4C8B}"/>
              </a:ext>
            </a:extLst>
          </p:cNvPr>
          <p:cNvCxnSpPr>
            <a:cxnSpLocks/>
            <a:stCxn id="20" idx="6"/>
            <a:endCxn id="25" idx="2"/>
          </p:cNvCxnSpPr>
          <p:nvPr/>
        </p:nvCxnSpPr>
        <p:spPr>
          <a:xfrm>
            <a:off x="6155486" y="2488136"/>
            <a:ext cx="649600" cy="127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89">
            <a:extLst>
              <a:ext uri="{FF2B5EF4-FFF2-40B4-BE49-F238E27FC236}">
                <a16:creationId xmlns:a16="http://schemas.microsoft.com/office/drawing/2014/main" id="{D69030BD-EAAF-474F-9C35-44E7B547289B}"/>
              </a:ext>
            </a:extLst>
          </p:cNvPr>
          <p:cNvSpPr/>
          <p:nvPr/>
        </p:nvSpPr>
        <p:spPr>
          <a:xfrm>
            <a:off x="6805086" y="2437076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92">
            <a:extLst>
              <a:ext uri="{FF2B5EF4-FFF2-40B4-BE49-F238E27FC236}">
                <a16:creationId xmlns:a16="http://schemas.microsoft.com/office/drawing/2014/main" id="{88FD8B5E-26BA-492C-9FE3-67EC34D9DFFA}"/>
              </a:ext>
            </a:extLst>
          </p:cNvPr>
          <p:cNvCxnSpPr>
            <a:stCxn id="21" idx="6"/>
            <a:endCxn id="25" idx="2"/>
          </p:cNvCxnSpPr>
          <p:nvPr/>
        </p:nvCxnSpPr>
        <p:spPr>
          <a:xfrm flipV="1">
            <a:off x="6153483" y="2615614"/>
            <a:ext cx="651603" cy="816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93">
            <a:extLst>
              <a:ext uri="{FF2B5EF4-FFF2-40B4-BE49-F238E27FC236}">
                <a16:creationId xmlns:a16="http://schemas.microsoft.com/office/drawing/2014/main" id="{B100081C-90B4-4495-ACFD-A862CE3B4261}"/>
              </a:ext>
            </a:extLst>
          </p:cNvPr>
          <p:cNvSpPr txBox="1"/>
          <p:nvPr/>
        </p:nvSpPr>
        <p:spPr>
          <a:xfrm>
            <a:off x="6622090" y="2735912"/>
            <a:ext cx="7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3</a:t>
            </a:r>
            <a:endParaRPr lang="zh-CN" altLang="en-US" dirty="0"/>
          </a:p>
        </p:txBody>
      </p:sp>
      <p:cxnSp>
        <p:nvCxnSpPr>
          <p:cNvPr id="28" name="直接箭头连接符 95">
            <a:extLst>
              <a:ext uri="{FF2B5EF4-FFF2-40B4-BE49-F238E27FC236}">
                <a16:creationId xmlns:a16="http://schemas.microsoft.com/office/drawing/2014/main" id="{95511375-88E1-484E-A3DB-321BA05D11F9}"/>
              </a:ext>
            </a:extLst>
          </p:cNvPr>
          <p:cNvCxnSpPr>
            <a:cxnSpLocks/>
            <a:stCxn id="25" idx="6"/>
            <a:endCxn id="29" idx="2"/>
          </p:cNvCxnSpPr>
          <p:nvPr/>
        </p:nvCxnSpPr>
        <p:spPr>
          <a:xfrm flipV="1">
            <a:off x="7162162" y="2610785"/>
            <a:ext cx="538609" cy="4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96">
            <a:extLst>
              <a:ext uri="{FF2B5EF4-FFF2-40B4-BE49-F238E27FC236}">
                <a16:creationId xmlns:a16="http://schemas.microsoft.com/office/drawing/2014/main" id="{97E3F31A-09D6-4184-B46B-82550B796332}"/>
              </a:ext>
            </a:extLst>
          </p:cNvPr>
          <p:cNvSpPr/>
          <p:nvPr/>
        </p:nvSpPr>
        <p:spPr>
          <a:xfrm>
            <a:off x="7700771" y="2432247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962783" y="2027860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44956" y="2537556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956008" y="3052877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64815" y="3539414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94288" y="4351651"/>
            <a:ext cx="366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Join Queue: Join 2, </a:t>
            </a:r>
            <a:r>
              <a:rPr lang="en-US" altLang="zh-CN" dirty="0"/>
              <a:t>Join 1, Join 3 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157748" y="1436340"/>
            <a:ext cx="187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No. of Partitions</a:t>
            </a:r>
            <a:endParaRPr lang="en-US" dirty="0"/>
          </a:p>
        </p:txBody>
      </p:sp>
      <p:graphicFrame>
        <p:nvGraphicFramePr>
          <p:cNvPr id="40" name="表格 102">
            <a:extLst>
              <a:ext uri="{FF2B5EF4-FFF2-40B4-BE49-F238E27FC236}">
                <a16:creationId xmlns:a16="http://schemas.microsoft.com/office/drawing/2014/main" id="{D187CEC4-F7AB-4F0C-96E8-DFFAC77F80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57800" y="4377010"/>
          <a:ext cx="2025094" cy="88656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1946">
                  <a:extLst>
                    <a:ext uri="{9D8B030D-6E8A-4147-A177-3AD203B41FA5}">
                      <a16:colId xmlns:a16="http://schemas.microsoft.com/office/drawing/2014/main" val="733900973"/>
                    </a:ext>
                  </a:extLst>
                </a:gridCol>
                <a:gridCol w="1503148">
                  <a:extLst>
                    <a:ext uri="{9D8B030D-6E8A-4147-A177-3AD203B41FA5}">
                      <a16:colId xmlns:a16="http://schemas.microsoft.com/office/drawing/2014/main" val="3880606258"/>
                    </a:ext>
                  </a:extLst>
                </a:gridCol>
              </a:tblGrid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1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2, Join 3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6581262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2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2, Join 3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59620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1, Join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extLst>
                  <a:ext uri="{0D108BD9-81ED-4DB2-BD59-A6C34878D82A}">
                    <a16:rowId xmlns:a16="http://schemas.microsoft.com/office/drawing/2014/main" val="4109590119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4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Join 1, Join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extLst>
                  <a:ext uri="{0D108BD9-81ED-4DB2-BD59-A6C34878D82A}">
                    <a16:rowId xmlns:a16="http://schemas.microsoft.com/office/drawing/2014/main" val="1810048263"/>
                  </a:ext>
                </a:extLst>
              </a:tr>
            </a:tbl>
          </a:graphicData>
        </a:graphic>
      </p:graphicFrame>
      <p:cxnSp>
        <p:nvCxnSpPr>
          <p:cNvPr id="32" name="Straight Arrow Connector 31"/>
          <p:cNvCxnSpPr/>
          <p:nvPr/>
        </p:nvCxnSpPr>
        <p:spPr>
          <a:xfrm>
            <a:off x="3607724" y="4086064"/>
            <a:ext cx="0" cy="290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420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0141"/>
            <a:ext cx="10515600" cy="1325563"/>
          </a:xfrm>
        </p:spPr>
        <p:txBody>
          <a:bodyPr/>
          <a:lstStyle/>
          <a:p>
            <a:r>
              <a:rPr lang="en-US" altLang="zh-CN" dirty="0"/>
              <a:t>Calculate Partition Count</a:t>
            </a:r>
            <a:endParaRPr lang="en-US" dirty="0"/>
          </a:p>
        </p:txBody>
      </p:sp>
      <p:sp>
        <p:nvSpPr>
          <p:cNvPr id="3" name="矩形 9">
            <a:extLst>
              <a:ext uri="{FF2B5EF4-FFF2-40B4-BE49-F238E27FC236}">
                <a16:creationId xmlns:a16="http://schemas.microsoft.com/office/drawing/2014/main" id="{C5798EB4-90A3-47F0-AD6F-2685B41AED15}"/>
              </a:ext>
            </a:extLst>
          </p:cNvPr>
          <p:cNvSpPr/>
          <p:nvPr/>
        </p:nvSpPr>
        <p:spPr>
          <a:xfrm>
            <a:off x="2786917" y="1856481"/>
            <a:ext cx="5777727" cy="21834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12">
            <a:extLst>
              <a:ext uri="{FF2B5EF4-FFF2-40B4-BE49-F238E27FC236}">
                <a16:creationId xmlns:a16="http://schemas.microsoft.com/office/drawing/2014/main" id="{EB331E8F-DACF-4CAC-8670-6C7B2253472B}"/>
              </a:ext>
            </a:extLst>
          </p:cNvPr>
          <p:cNvSpPr/>
          <p:nvPr/>
        </p:nvSpPr>
        <p:spPr>
          <a:xfrm>
            <a:off x="3242558" y="2047702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13">
            <a:extLst>
              <a:ext uri="{FF2B5EF4-FFF2-40B4-BE49-F238E27FC236}">
                <a16:creationId xmlns:a16="http://schemas.microsoft.com/office/drawing/2014/main" id="{9198F9AC-D5C6-46F4-B1F8-EA0FBA16AB06}"/>
              </a:ext>
            </a:extLst>
          </p:cNvPr>
          <p:cNvSpPr txBox="1"/>
          <p:nvPr/>
        </p:nvSpPr>
        <p:spPr>
          <a:xfrm>
            <a:off x="3360556" y="2047702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1</a:t>
            </a:r>
            <a:endParaRPr lang="zh-CN" altLang="en-US" dirty="0"/>
          </a:p>
        </p:txBody>
      </p:sp>
      <p:sp>
        <p:nvSpPr>
          <p:cNvPr id="6" name="矩形: 圆角 14">
            <a:extLst>
              <a:ext uri="{FF2B5EF4-FFF2-40B4-BE49-F238E27FC236}">
                <a16:creationId xmlns:a16="http://schemas.microsoft.com/office/drawing/2014/main" id="{319D506D-83BC-4A99-AAF4-91F11A93CF22}"/>
              </a:ext>
            </a:extLst>
          </p:cNvPr>
          <p:cNvSpPr/>
          <p:nvPr/>
        </p:nvSpPr>
        <p:spPr>
          <a:xfrm>
            <a:off x="3242558" y="2562689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15">
            <a:extLst>
              <a:ext uri="{FF2B5EF4-FFF2-40B4-BE49-F238E27FC236}">
                <a16:creationId xmlns:a16="http://schemas.microsoft.com/office/drawing/2014/main" id="{276A04AA-AFBD-4E98-AFCB-8A4E0465CB65}"/>
              </a:ext>
            </a:extLst>
          </p:cNvPr>
          <p:cNvSpPr txBox="1"/>
          <p:nvPr/>
        </p:nvSpPr>
        <p:spPr>
          <a:xfrm>
            <a:off x="3360556" y="2562689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2</a:t>
            </a:r>
            <a:endParaRPr lang="zh-CN" altLang="en-US" dirty="0"/>
          </a:p>
        </p:txBody>
      </p:sp>
      <p:sp>
        <p:nvSpPr>
          <p:cNvPr id="8" name="矩形: 圆角 16">
            <a:extLst>
              <a:ext uri="{FF2B5EF4-FFF2-40B4-BE49-F238E27FC236}">
                <a16:creationId xmlns:a16="http://schemas.microsoft.com/office/drawing/2014/main" id="{04D899CF-FA16-4EE4-8BD4-06C970C77183}"/>
              </a:ext>
            </a:extLst>
          </p:cNvPr>
          <p:cNvSpPr/>
          <p:nvPr/>
        </p:nvSpPr>
        <p:spPr>
          <a:xfrm>
            <a:off x="3242558" y="3061790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C541421E-D067-42B7-8219-739C4BB386CB}"/>
              </a:ext>
            </a:extLst>
          </p:cNvPr>
          <p:cNvSpPr txBox="1"/>
          <p:nvPr/>
        </p:nvSpPr>
        <p:spPr>
          <a:xfrm>
            <a:off x="3360556" y="3061790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3</a:t>
            </a:r>
            <a:endParaRPr lang="zh-CN" altLang="en-US" dirty="0"/>
          </a:p>
        </p:txBody>
      </p:sp>
      <p:sp>
        <p:nvSpPr>
          <p:cNvPr id="10" name="矩形: 圆角 18">
            <a:extLst>
              <a:ext uri="{FF2B5EF4-FFF2-40B4-BE49-F238E27FC236}">
                <a16:creationId xmlns:a16="http://schemas.microsoft.com/office/drawing/2014/main" id="{6811D66D-9E51-498B-9AD3-D882798AB96E}"/>
              </a:ext>
            </a:extLst>
          </p:cNvPr>
          <p:cNvSpPr/>
          <p:nvPr/>
        </p:nvSpPr>
        <p:spPr>
          <a:xfrm>
            <a:off x="3242558" y="3544173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9">
            <a:extLst>
              <a:ext uri="{FF2B5EF4-FFF2-40B4-BE49-F238E27FC236}">
                <a16:creationId xmlns:a16="http://schemas.microsoft.com/office/drawing/2014/main" id="{2774E55B-EF78-4CA4-B4DF-70F85A6FC31A}"/>
              </a:ext>
            </a:extLst>
          </p:cNvPr>
          <p:cNvSpPr txBox="1"/>
          <p:nvPr/>
        </p:nvSpPr>
        <p:spPr>
          <a:xfrm>
            <a:off x="3360556" y="3544173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4</a:t>
            </a:r>
            <a:endParaRPr lang="zh-CN" altLang="en-US" dirty="0"/>
          </a:p>
        </p:txBody>
      </p:sp>
      <p:sp>
        <p:nvSpPr>
          <p:cNvPr id="12" name="椭圆 31">
            <a:extLst>
              <a:ext uri="{FF2B5EF4-FFF2-40B4-BE49-F238E27FC236}">
                <a16:creationId xmlns:a16="http://schemas.microsoft.com/office/drawing/2014/main" id="{AD5288E3-20B9-40CA-A784-9E7FE04D48CB}"/>
              </a:ext>
            </a:extLst>
          </p:cNvPr>
          <p:cNvSpPr/>
          <p:nvPr/>
        </p:nvSpPr>
        <p:spPr>
          <a:xfrm>
            <a:off x="4908691" y="2304487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13" name="直接箭头连接符 33">
            <a:extLst>
              <a:ext uri="{FF2B5EF4-FFF2-40B4-BE49-F238E27FC236}">
                <a16:creationId xmlns:a16="http://schemas.microsoft.com/office/drawing/2014/main" id="{448733BD-D129-4CBF-9823-3CE62AE729BC}"/>
              </a:ext>
            </a:extLst>
          </p:cNvPr>
          <p:cNvCxnSpPr>
            <a:stCxn id="4" idx="3"/>
            <a:endCxn id="12" idx="2"/>
          </p:cNvCxnSpPr>
          <p:nvPr/>
        </p:nvCxnSpPr>
        <p:spPr>
          <a:xfrm>
            <a:off x="4377091" y="2225987"/>
            <a:ext cx="531600" cy="25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36">
            <a:extLst>
              <a:ext uri="{FF2B5EF4-FFF2-40B4-BE49-F238E27FC236}">
                <a16:creationId xmlns:a16="http://schemas.microsoft.com/office/drawing/2014/main" id="{4272432D-DEAC-4F33-AC8D-2A92557EF650}"/>
              </a:ext>
            </a:extLst>
          </p:cNvPr>
          <p:cNvCxnSpPr>
            <a:stCxn id="6" idx="3"/>
            <a:endCxn id="12" idx="2"/>
          </p:cNvCxnSpPr>
          <p:nvPr/>
        </p:nvCxnSpPr>
        <p:spPr>
          <a:xfrm flipV="1">
            <a:off x="4377091" y="2483025"/>
            <a:ext cx="531600" cy="25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39">
            <a:extLst>
              <a:ext uri="{FF2B5EF4-FFF2-40B4-BE49-F238E27FC236}">
                <a16:creationId xmlns:a16="http://schemas.microsoft.com/office/drawing/2014/main" id="{3625E1A3-8A8F-41EC-8861-384946F06E9C}"/>
              </a:ext>
            </a:extLst>
          </p:cNvPr>
          <p:cNvCxnSpPr>
            <a:cxnSpLocks/>
            <a:stCxn id="8" idx="3"/>
            <a:endCxn id="17" idx="2"/>
          </p:cNvCxnSpPr>
          <p:nvPr/>
        </p:nvCxnSpPr>
        <p:spPr>
          <a:xfrm>
            <a:off x="4377091" y="3240075"/>
            <a:ext cx="531600" cy="241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42">
            <a:extLst>
              <a:ext uri="{FF2B5EF4-FFF2-40B4-BE49-F238E27FC236}">
                <a16:creationId xmlns:a16="http://schemas.microsoft.com/office/drawing/2014/main" id="{1B27145B-E8E5-4421-A03F-783416EB4E05}"/>
              </a:ext>
            </a:extLst>
          </p:cNvPr>
          <p:cNvCxnSpPr>
            <a:cxnSpLocks/>
            <a:stCxn id="10" idx="3"/>
            <a:endCxn id="17" idx="2"/>
          </p:cNvCxnSpPr>
          <p:nvPr/>
        </p:nvCxnSpPr>
        <p:spPr>
          <a:xfrm flipV="1">
            <a:off x="4377091" y="3481278"/>
            <a:ext cx="531600" cy="241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50">
            <a:extLst>
              <a:ext uri="{FF2B5EF4-FFF2-40B4-BE49-F238E27FC236}">
                <a16:creationId xmlns:a16="http://schemas.microsoft.com/office/drawing/2014/main" id="{41231F5B-1E54-4206-914C-D687E6B29B40}"/>
              </a:ext>
            </a:extLst>
          </p:cNvPr>
          <p:cNvSpPr/>
          <p:nvPr/>
        </p:nvSpPr>
        <p:spPr>
          <a:xfrm>
            <a:off x="4908691" y="3302740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8" name="文本框 55">
            <a:extLst>
              <a:ext uri="{FF2B5EF4-FFF2-40B4-BE49-F238E27FC236}">
                <a16:creationId xmlns:a16="http://schemas.microsoft.com/office/drawing/2014/main" id="{2DD54099-62BB-411B-B619-56AAB9664C1F}"/>
              </a:ext>
            </a:extLst>
          </p:cNvPr>
          <p:cNvSpPr txBox="1"/>
          <p:nvPr/>
        </p:nvSpPr>
        <p:spPr>
          <a:xfrm>
            <a:off x="4752489" y="3670576"/>
            <a:ext cx="75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1</a:t>
            </a:r>
            <a:endParaRPr lang="zh-CN" altLang="en-US" dirty="0"/>
          </a:p>
        </p:txBody>
      </p:sp>
      <p:cxnSp>
        <p:nvCxnSpPr>
          <p:cNvPr id="19" name="直接箭头连接符 60">
            <a:extLst>
              <a:ext uri="{FF2B5EF4-FFF2-40B4-BE49-F238E27FC236}">
                <a16:creationId xmlns:a16="http://schemas.microsoft.com/office/drawing/2014/main" id="{45526F11-109B-4310-83BD-2D49DB39BD50}"/>
              </a:ext>
            </a:extLst>
          </p:cNvPr>
          <p:cNvCxnSpPr>
            <a:cxnSpLocks/>
            <a:stCxn id="12" idx="6"/>
            <a:endCxn id="20" idx="2"/>
          </p:cNvCxnSpPr>
          <p:nvPr/>
        </p:nvCxnSpPr>
        <p:spPr>
          <a:xfrm>
            <a:off x="5265767" y="2483025"/>
            <a:ext cx="532643" cy="5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63">
            <a:extLst>
              <a:ext uri="{FF2B5EF4-FFF2-40B4-BE49-F238E27FC236}">
                <a16:creationId xmlns:a16="http://schemas.microsoft.com/office/drawing/2014/main" id="{D5A0806E-D6E2-4C71-8013-96B28FCE167B}"/>
              </a:ext>
            </a:extLst>
          </p:cNvPr>
          <p:cNvSpPr/>
          <p:nvPr/>
        </p:nvSpPr>
        <p:spPr>
          <a:xfrm>
            <a:off x="5798410" y="2309598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66">
            <a:extLst>
              <a:ext uri="{FF2B5EF4-FFF2-40B4-BE49-F238E27FC236}">
                <a16:creationId xmlns:a16="http://schemas.microsoft.com/office/drawing/2014/main" id="{7356D5C7-BC70-4814-86AA-8A017B81FB62}"/>
              </a:ext>
            </a:extLst>
          </p:cNvPr>
          <p:cNvSpPr/>
          <p:nvPr/>
        </p:nvSpPr>
        <p:spPr>
          <a:xfrm>
            <a:off x="5796407" y="3254035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71">
            <a:extLst>
              <a:ext uri="{FF2B5EF4-FFF2-40B4-BE49-F238E27FC236}">
                <a16:creationId xmlns:a16="http://schemas.microsoft.com/office/drawing/2014/main" id="{62D66648-ED9C-42E1-940F-A78F602D50DA}"/>
              </a:ext>
            </a:extLst>
          </p:cNvPr>
          <p:cNvCxnSpPr>
            <a:stCxn id="17" idx="6"/>
            <a:endCxn id="21" idx="2"/>
          </p:cNvCxnSpPr>
          <p:nvPr/>
        </p:nvCxnSpPr>
        <p:spPr>
          <a:xfrm flipV="1">
            <a:off x="5265767" y="3432573"/>
            <a:ext cx="530640" cy="48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72">
            <a:extLst>
              <a:ext uri="{FF2B5EF4-FFF2-40B4-BE49-F238E27FC236}">
                <a16:creationId xmlns:a16="http://schemas.microsoft.com/office/drawing/2014/main" id="{6FFF9011-EE83-4F0F-9072-C3A9CDFFC773}"/>
              </a:ext>
            </a:extLst>
          </p:cNvPr>
          <p:cNvSpPr txBox="1"/>
          <p:nvPr/>
        </p:nvSpPr>
        <p:spPr>
          <a:xfrm>
            <a:off x="4726205" y="2595377"/>
            <a:ext cx="7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2</a:t>
            </a:r>
            <a:endParaRPr lang="zh-CN" altLang="en-US" dirty="0"/>
          </a:p>
        </p:txBody>
      </p:sp>
      <p:cxnSp>
        <p:nvCxnSpPr>
          <p:cNvPr id="24" name="直接箭头连接符 80">
            <a:extLst>
              <a:ext uri="{FF2B5EF4-FFF2-40B4-BE49-F238E27FC236}">
                <a16:creationId xmlns:a16="http://schemas.microsoft.com/office/drawing/2014/main" id="{FCA6152D-3D1C-426F-ADF6-38313DEE4C8B}"/>
              </a:ext>
            </a:extLst>
          </p:cNvPr>
          <p:cNvCxnSpPr>
            <a:cxnSpLocks/>
            <a:stCxn id="20" idx="6"/>
            <a:endCxn id="25" idx="2"/>
          </p:cNvCxnSpPr>
          <p:nvPr/>
        </p:nvCxnSpPr>
        <p:spPr>
          <a:xfrm>
            <a:off x="6155486" y="2488136"/>
            <a:ext cx="649600" cy="127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89">
            <a:extLst>
              <a:ext uri="{FF2B5EF4-FFF2-40B4-BE49-F238E27FC236}">
                <a16:creationId xmlns:a16="http://schemas.microsoft.com/office/drawing/2014/main" id="{D69030BD-EAAF-474F-9C35-44E7B547289B}"/>
              </a:ext>
            </a:extLst>
          </p:cNvPr>
          <p:cNvSpPr/>
          <p:nvPr/>
        </p:nvSpPr>
        <p:spPr>
          <a:xfrm>
            <a:off x="6805086" y="2437076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92">
            <a:extLst>
              <a:ext uri="{FF2B5EF4-FFF2-40B4-BE49-F238E27FC236}">
                <a16:creationId xmlns:a16="http://schemas.microsoft.com/office/drawing/2014/main" id="{88FD8B5E-26BA-492C-9FE3-67EC34D9DFFA}"/>
              </a:ext>
            </a:extLst>
          </p:cNvPr>
          <p:cNvCxnSpPr>
            <a:stCxn id="21" idx="6"/>
            <a:endCxn id="25" idx="2"/>
          </p:cNvCxnSpPr>
          <p:nvPr/>
        </p:nvCxnSpPr>
        <p:spPr>
          <a:xfrm flipV="1">
            <a:off x="6153483" y="2615614"/>
            <a:ext cx="651603" cy="816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93">
            <a:extLst>
              <a:ext uri="{FF2B5EF4-FFF2-40B4-BE49-F238E27FC236}">
                <a16:creationId xmlns:a16="http://schemas.microsoft.com/office/drawing/2014/main" id="{B100081C-90B4-4495-ACFD-A862CE3B4261}"/>
              </a:ext>
            </a:extLst>
          </p:cNvPr>
          <p:cNvSpPr txBox="1"/>
          <p:nvPr/>
        </p:nvSpPr>
        <p:spPr>
          <a:xfrm>
            <a:off x="6622090" y="2735912"/>
            <a:ext cx="7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3</a:t>
            </a:r>
            <a:endParaRPr lang="zh-CN" altLang="en-US" dirty="0"/>
          </a:p>
        </p:txBody>
      </p:sp>
      <p:cxnSp>
        <p:nvCxnSpPr>
          <p:cNvPr id="28" name="直接箭头连接符 95">
            <a:extLst>
              <a:ext uri="{FF2B5EF4-FFF2-40B4-BE49-F238E27FC236}">
                <a16:creationId xmlns:a16="http://schemas.microsoft.com/office/drawing/2014/main" id="{95511375-88E1-484E-A3DB-321BA05D11F9}"/>
              </a:ext>
            </a:extLst>
          </p:cNvPr>
          <p:cNvCxnSpPr>
            <a:cxnSpLocks/>
            <a:stCxn id="25" idx="6"/>
            <a:endCxn id="29" idx="2"/>
          </p:cNvCxnSpPr>
          <p:nvPr/>
        </p:nvCxnSpPr>
        <p:spPr>
          <a:xfrm flipV="1">
            <a:off x="7162162" y="2610785"/>
            <a:ext cx="538609" cy="4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96">
            <a:extLst>
              <a:ext uri="{FF2B5EF4-FFF2-40B4-BE49-F238E27FC236}">
                <a16:creationId xmlns:a16="http://schemas.microsoft.com/office/drawing/2014/main" id="{97E3F31A-09D6-4184-B46B-82550B796332}"/>
              </a:ext>
            </a:extLst>
          </p:cNvPr>
          <p:cNvSpPr/>
          <p:nvPr/>
        </p:nvSpPr>
        <p:spPr>
          <a:xfrm>
            <a:off x="7700771" y="2432247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962783" y="2027860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44956" y="2537556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956008" y="3052877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64815" y="3539414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94288" y="4351651"/>
            <a:ext cx="366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Join Queue: Join 2, </a:t>
            </a:r>
            <a:r>
              <a:rPr lang="en-US" altLang="zh-CN" dirty="0"/>
              <a:t>Join 1, Join 3 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157748" y="1436340"/>
            <a:ext cx="187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No. of Partitions</a:t>
            </a:r>
            <a:endParaRPr lang="en-US" dirty="0"/>
          </a:p>
        </p:txBody>
      </p:sp>
      <p:graphicFrame>
        <p:nvGraphicFramePr>
          <p:cNvPr id="40" name="表格 102">
            <a:extLst>
              <a:ext uri="{FF2B5EF4-FFF2-40B4-BE49-F238E27FC236}">
                <a16:creationId xmlns:a16="http://schemas.microsoft.com/office/drawing/2014/main" id="{D187CEC4-F7AB-4F0C-96E8-DFFAC77F80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57800" y="4377010"/>
          <a:ext cx="2025094" cy="88656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1946">
                  <a:extLst>
                    <a:ext uri="{9D8B030D-6E8A-4147-A177-3AD203B41FA5}">
                      <a16:colId xmlns:a16="http://schemas.microsoft.com/office/drawing/2014/main" val="733900973"/>
                    </a:ext>
                  </a:extLst>
                </a:gridCol>
                <a:gridCol w="1503148">
                  <a:extLst>
                    <a:ext uri="{9D8B030D-6E8A-4147-A177-3AD203B41FA5}">
                      <a16:colId xmlns:a16="http://schemas.microsoft.com/office/drawing/2014/main" val="3880606258"/>
                    </a:ext>
                  </a:extLst>
                </a:gridCol>
              </a:tblGrid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1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2, Join 3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6581262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2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2, Join 3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59620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1, Join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extLst>
                  <a:ext uri="{0D108BD9-81ED-4DB2-BD59-A6C34878D82A}">
                    <a16:rowId xmlns:a16="http://schemas.microsoft.com/office/drawing/2014/main" val="4109590119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4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Join 1, Join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extLst>
                  <a:ext uri="{0D108BD9-81ED-4DB2-BD59-A6C34878D82A}">
                    <a16:rowId xmlns:a16="http://schemas.microsoft.com/office/drawing/2014/main" val="1810048263"/>
                  </a:ext>
                </a:extLst>
              </a:tr>
            </a:tbl>
          </a:graphicData>
        </a:graphic>
      </p:graphicFrame>
      <p:cxnSp>
        <p:nvCxnSpPr>
          <p:cNvPr id="32" name="Straight Arrow Connector 31"/>
          <p:cNvCxnSpPr/>
          <p:nvPr/>
        </p:nvCxnSpPr>
        <p:spPr>
          <a:xfrm>
            <a:off x="3607724" y="4086064"/>
            <a:ext cx="0" cy="290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06723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0141"/>
            <a:ext cx="10515600" cy="1325563"/>
          </a:xfrm>
        </p:spPr>
        <p:txBody>
          <a:bodyPr/>
          <a:lstStyle/>
          <a:p>
            <a:r>
              <a:rPr lang="en-US" altLang="zh-CN" dirty="0"/>
              <a:t>Calculate Partition Count</a:t>
            </a:r>
            <a:endParaRPr lang="en-US" dirty="0"/>
          </a:p>
        </p:txBody>
      </p:sp>
      <p:sp>
        <p:nvSpPr>
          <p:cNvPr id="3" name="矩形 9">
            <a:extLst>
              <a:ext uri="{FF2B5EF4-FFF2-40B4-BE49-F238E27FC236}">
                <a16:creationId xmlns:a16="http://schemas.microsoft.com/office/drawing/2014/main" id="{C5798EB4-90A3-47F0-AD6F-2685B41AED15}"/>
              </a:ext>
            </a:extLst>
          </p:cNvPr>
          <p:cNvSpPr/>
          <p:nvPr/>
        </p:nvSpPr>
        <p:spPr>
          <a:xfrm>
            <a:off x="2786917" y="1856481"/>
            <a:ext cx="5777727" cy="21834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12">
            <a:extLst>
              <a:ext uri="{FF2B5EF4-FFF2-40B4-BE49-F238E27FC236}">
                <a16:creationId xmlns:a16="http://schemas.microsoft.com/office/drawing/2014/main" id="{EB331E8F-DACF-4CAC-8670-6C7B2253472B}"/>
              </a:ext>
            </a:extLst>
          </p:cNvPr>
          <p:cNvSpPr/>
          <p:nvPr/>
        </p:nvSpPr>
        <p:spPr>
          <a:xfrm>
            <a:off x="3242558" y="2047702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13">
            <a:extLst>
              <a:ext uri="{FF2B5EF4-FFF2-40B4-BE49-F238E27FC236}">
                <a16:creationId xmlns:a16="http://schemas.microsoft.com/office/drawing/2014/main" id="{9198F9AC-D5C6-46F4-B1F8-EA0FBA16AB06}"/>
              </a:ext>
            </a:extLst>
          </p:cNvPr>
          <p:cNvSpPr txBox="1"/>
          <p:nvPr/>
        </p:nvSpPr>
        <p:spPr>
          <a:xfrm>
            <a:off x="3360556" y="2047702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1</a:t>
            </a:r>
            <a:endParaRPr lang="zh-CN" altLang="en-US" dirty="0"/>
          </a:p>
        </p:txBody>
      </p:sp>
      <p:sp>
        <p:nvSpPr>
          <p:cNvPr id="6" name="矩形: 圆角 14">
            <a:extLst>
              <a:ext uri="{FF2B5EF4-FFF2-40B4-BE49-F238E27FC236}">
                <a16:creationId xmlns:a16="http://schemas.microsoft.com/office/drawing/2014/main" id="{319D506D-83BC-4A99-AAF4-91F11A93CF22}"/>
              </a:ext>
            </a:extLst>
          </p:cNvPr>
          <p:cNvSpPr/>
          <p:nvPr/>
        </p:nvSpPr>
        <p:spPr>
          <a:xfrm>
            <a:off x="3242558" y="2562689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15">
            <a:extLst>
              <a:ext uri="{FF2B5EF4-FFF2-40B4-BE49-F238E27FC236}">
                <a16:creationId xmlns:a16="http://schemas.microsoft.com/office/drawing/2014/main" id="{276A04AA-AFBD-4E98-AFCB-8A4E0465CB65}"/>
              </a:ext>
            </a:extLst>
          </p:cNvPr>
          <p:cNvSpPr txBox="1"/>
          <p:nvPr/>
        </p:nvSpPr>
        <p:spPr>
          <a:xfrm>
            <a:off x="3360556" y="2562689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2</a:t>
            </a:r>
            <a:endParaRPr lang="zh-CN" altLang="en-US" dirty="0"/>
          </a:p>
        </p:txBody>
      </p:sp>
      <p:sp>
        <p:nvSpPr>
          <p:cNvPr id="8" name="矩形: 圆角 16">
            <a:extLst>
              <a:ext uri="{FF2B5EF4-FFF2-40B4-BE49-F238E27FC236}">
                <a16:creationId xmlns:a16="http://schemas.microsoft.com/office/drawing/2014/main" id="{04D899CF-FA16-4EE4-8BD4-06C970C77183}"/>
              </a:ext>
            </a:extLst>
          </p:cNvPr>
          <p:cNvSpPr/>
          <p:nvPr/>
        </p:nvSpPr>
        <p:spPr>
          <a:xfrm>
            <a:off x="3242558" y="3061790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C541421E-D067-42B7-8219-739C4BB386CB}"/>
              </a:ext>
            </a:extLst>
          </p:cNvPr>
          <p:cNvSpPr txBox="1"/>
          <p:nvPr/>
        </p:nvSpPr>
        <p:spPr>
          <a:xfrm>
            <a:off x="3360556" y="3061790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3</a:t>
            </a:r>
            <a:endParaRPr lang="zh-CN" altLang="en-US" dirty="0"/>
          </a:p>
        </p:txBody>
      </p:sp>
      <p:sp>
        <p:nvSpPr>
          <p:cNvPr id="10" name="矩形: 圆角 18">
            <a:extLst>
              <a:ext uri="{FF2B5EF4-FFF2-40B4-BE49-F238E27FC236}">
                <a16:creationId xmlns:a16="http://schemas.microsoft.com/office/drawing/2014/main" id="{6811D66D-9E51-498B-9AD3-D882798AB96E}"/>
              </a:ext>
            </a:extLst>
          </p:cNvPr>
          <p:cNvSpPr/>
          <p:nvPr/>
        </p:nvSpPr>
        <p:spPr>
          <a:xfrm>
            <a:off x="3242558" y="3544173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9">
            <a:extLst>
              <a:ext uri="{FF2B5EF4-FFF2-40B4-BE49-F238E27FC236}">
                <a16:creationId xmlns:a16="http://schemas.microsoft.com/office/drawing/2014/main" id="{2774E55B-EF78-4CA4-B4DF-70F85A6FC31A}"/>
              </a:ext>
            </a:extLst>
          </p:cNvPr>
          <p:cNvSpPr txBox="1"/>
          <p:nvPr/>
        </p:nvSpPr>
        <p:spPr>
          <a:xfrm>
            <a:off x="3360556" y="3544173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4</a:t>
            </a:r>
            <a:endParaRPr lang="zh-CN" altLang="en-US" dirty="0"/>
          </a:p>
        </p:txBody>
      </p:sp>
      <p:sp>
        <p:nvSpPr>
          <p:cNvPr id="12" name="椭圆 31">
            <a:extLst>
              <a:ext uri="{FF2B5EF4-FFF2-40B4-BE49-F238E27FC236}">
                <a16:creationId xmlns:a16="http://schemas.microsoft.com/office/drawing/2014/main" id="{AD5288E3-20B9-40CA-A784-9E7FE04D48CB}"/>
              </a:ext>
            </a:extLst>
          </p:cNvPr>
          <p:cNvSpPr/>
          <p:nvPr/>
        </p:nvSpPr>
        <p:spPr>
          <a:xfrm>
            <a:off x="4908691" y="2304487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13" name="直接箭头连接符 33">
            <a:extLst>
              <a:ext uri="{FF2B5EF4-FFF2-40B4-BE49-F238E27FC236}">
                <a16:creationId xmlns:a16="http://schemas.microsoft.com/office/drawing/2014/main" id="{448733BD-D129-4CBF-9823-3CE62AE729BC}"/>
              </a:ext>
            </a:extLst>
          </p:cNvPr>
          <p:cNvCxnSpPr>
            <a:stCxn id="4" idx="3"/>
            <a:endCxn id="12" idx="2"/>
          </p:cNvCxnSpPr>
          <p:nvPr/>
        </p:nvCxnSpPr>
        <p:spPr>
          <a:xfrm>
            <a:off x="4377091" y="2225987"/>
            <a:ext cx="531600" cy="25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36">
            <a:extLst>
              <a:ext uri="{FF2B5EF4-FFF2-40B4-BE49-F238E27FC236}">
                <a16:creationId xmlns:a16="http://schemas.microsoft.com/office/drawing/2014/main" id="{4272432D-DEAC-4F33-AC8D-2A92557EF650}"/>
              </a:ext>
            </a:extLst>
          </p:cNvPr>
          <p:cNvCxnSpPr>
            <a:stCxn id="6" idx="3"/>
            <a:endCxn id="12" idx="2"/>
          </p:cNvCxnSpPr>
          <p:nvPr/>
        </p:nvCxnSpPr>
        <p:spPr>
          <a:xfrm flipV="1">
            <a:off x="4377091" y="2483025"/>
            <a:ext cx="531600" cy="25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39">
            <a:extLst>
              <a:ext uri="{FF2B5EF4-FFF2-40B4-BE49-F238E27FC236}">
                <a16:creationId xmlns:a16="http://schemas.microsoft.com/office/drawing/2014/main" id="{3625E1A3-8A8F-41EC-8861-384946F06E9C}"/>
              </a:ext>
            </a:extLst>
          </p:cNvPr>
          <p:cNvCxnSpPr>
            <a:cxnSpLocks/>
            <a:stCxn id="8" idx="3"/>
            <a:endCxn id="17" idx="2"/>
          </p:cNvCxnSpPr>
          <p:nvPr/>
        </p:nvCxnSpPr>
        <p:spPr>
          <a:xfrm>
            <a:off x="4377091" y="3240075"/>
            <a:ext cx="531600" cy="241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42">
            <a:extLst>
              <a:ext uri="{FF2B5EF4-FFF2-40B4-BE49-F238E27FC236}">
                <a16:creationId xmlns:a16="http://schemas.microsoft.com/office/drawing/2014/main" id="{1B27145B-E8E5-4421-A03F-783416EB4E05}"/>
              </a:ext>
            </a:extLst>
          </p:cNvPr>
          <p:cNvCxnSpPr>
            <a:cxnSpLocks/>
            <a:stCxn id="10" idx="3"/>
            <a:endCxn id="17" idx="2"/>
          </p:cNvCxnSpPr>
          <p:nvPr/>
        </p:nvCxnSpPr>
        <p:spPr>
          <a:xfrm flipV="1">
            <a:off x="4377091" y="3481278"/>
            <a:ext cx="531600" cy="241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50">
            <a:extLst>
              <a:ext uri="{FF2B5EF4-FFF2-40B4-BE49-F238E27FC236}">
                <a16:creationId xmlns:a16="http://schemas.microsoft.com/office/drawing/2014/main" id="{41231F5B-1E54-4206-914C-D687E6B29B40}"/>
              </a:ext>
            </a:extLst>
          </p:cNvPr>
          <p:cNvSpPr/>
          <p:nvPr/>
        </p:nvSpPr>
        <p:spPr>
          <a:xfrm>
            <a:off x="4908691" y="3302740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8" name="文本框 55">
            <a:extLst>
              <a:ext uri="{FF2B5EF4-FFF2-40B4-BE49-F238E27FC236}">
                <a16:creationId xmlns:a16="http://schemas.microsoft.com/office/drawing/2014/main" id="{2DD54099-62BB-411B-B619-56AAB9664C1F}"/>
              </a:ext>
            </a:extLst>
          </p:cNvPr>
          <p:cNvSpPr txBox="1"/>
          <p:nvPr/>
        </p:nvSpPr>
        <p:spPr>
          <a:xfrm>
            <a:off x="4752489" y="3670576"/>
            <a:ext cx="75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1</a:t>
            </a:r>
            <a:endParaRPr lang="zh-CN" altLang="en-US" dirty="0"/>
          </a:p>
        </p:txBody>
      </p:sp>
      <p:cxnSp>
        <p:nvCxnSpPr>
          <p:cNvPr id="19" name="直接箭头连接符 60">
            <a:extLst>
              <a:ext uri="{FF2B5EF4-FFF2-40B4-BE49-F238E27FC236}">
                <a16:creationId xmlns:a16="http://schemas.microsoft.com/office/drawing/2014/main" id="{45526F11-109B-4310-83BD-2D49DB39BD50}"/>
              </a:ext>
            </a:extLst>
          </p:cNvPr>
          <p:cNvCxnSpPr>
            <a:cxnSpLocks/>
            <a:stCxn id="12" idx="6"/>
            <a:endCxn id="20" idx="2"/>
          </p:cNvCxnSpPr>
          <p:nvPr/>
        </p:nvCxnSpPr>
        <p:spPr>
          <a:xfrm>
            <a:off x="5265767" y="2483025"/>
            <a:ext cx="532643" cy="5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63">
            <a:extLst>
              <a:ext uri="{FF2B5EF4-FFF2-40B4-BE49-F238E27FC236}">
                <a16:creationId xmlns:a16="http://schemas.microsoft.com/office/drawing/2014/main" id="{D5A0806E-D6E2-4C71-8013-96B28FCE167B}"/>
              </a:ext>
            </a:extLst>
          </p:cNvPr>
          <p:cNvSpPr/>
          <p:nvPr/>
        </p:nvSpPr>
        <p:spPr>
          <a:xfrm>
            <a:off x="5798410" y="2309598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66">
            <a:extLst>
              <a:ext uri="{FF2B5EF4-FFF2-40B4-BE49-F238E27FC236}">
                <a16:creationId xmlns:a16="http://schemas.microsoft.com/office/drawing/2014/main" id="{7356D5C7-BC70-4814-86AA-8A017B81FB62}"/>
              </a:ext>
            </a:extLst>
          </p:cNvPr>
          <p:cNvSpPr/>
          <p:nvPr/>
        </p:nvSpPr>
        <p:spPr>
          <a:xfrm>
            <a:off x="5796407" y="3254035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71">
            <a:extLst>
              <a:ext uri="{FF2B5EF4-FFF2-40B4-BE49-F238E27FC236}">
                <a16:creationId xmlns:a16="http://schemas.microsoft.com/office/drawing/2014/main" id="{62D66648-ED9C-42E1-940F-A78F602D50DA}"/>
              </a:ext>
            </a:extLst>
          </p:cNvPr>
          <p:cNvCxnSpPr>
            <a:stCxn id="17" idx="6"/>
            <a:endCxn id="21" idx="2"/>
          </p:cNvCxnSpPr>
          <p:nvPr/>
        </p:nvCxnSpPr>
        <p:spPr>
          <a:xfrm flipV="1">
            <a:off x="5265767" y="3432573"/>
            <a:ext cx="530640" cy="48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72">
            <a:extLst>
              <a:ext uri="{FF2B5EF4-FFF2-40B4-BE49-F238E27FC236}">
                <a16:creationId xmlns:a16="http://schemas.microsoft.com/office/drawing/2014/main" id="{6FFF9011-EE83-4F0F-9072-C3A9CDFFC773}"/>
              </a:ext>
            </a:extLst>
          </p:cNvPr>
          <p:cNvSpPr txBox="1"/>
          <p:nvPr/>
        </p:nvSpPr>
        <p:spPr>
          <a:xfrm>
            <a:off x="4726205" y="2595377"/>
            <a:ext cx="7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2</a:t>
            </a:r>
            <a:endParaRPr lang="zh-CN" altLang="en-US" dirty="0"/>
          </a:p>
        </p:txBody>
      </p:sp>
      <p:cxnSp>
        <p:nvCxnSpPr>
          <p:cNvPr id="24" name="直接箭头连接符 80">
            <a:extLst>
              <a:ext uri="{FF2B5EF4-FFF2-40B4-BE49-F238E27FC236}">
                <a16:creationId xmlns:a16="http://schemas.microsoft.com/office/drawing/2014/main" id="{FCA6152D-3D1C-426F-ADF6-38313DEE4C8B}"/>
              </a:ext>
            </a:extLst>
          </p:cNvPr>
          <p:cNvCxnSpPr>
            <a:cxnSpLocks/>
            <a:stCxn id="20" idx="6"/>
            <a:endCxn id="25" idx="2"/>
          </p:cNvCxnSpPr>
          <p:nvPr/>
        </p:nvCxnSpPr>
        <p:spPr>
          <a:xfrm>
            <a:off x="6155486" y="2488136"/>
            <a:ext cx="649600" cy="127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89">
            <a:extLst>
              <a:ext uri="{FF2B5EF4-FFF2-40B4-BE49-F238E27FC236}">
                <a16:creationId xmlns:a16="http://schemas.microsoft.com/office/drawing/2014/main" id="{D69030BD-EAAF-474F-9C35-44E7B547289B}"/>
              </a:ext>
            </a:extLst>
          </p:cNvPr>
          <p:cNvSpPr/>
          <p:nvPr/>
        </p:nvSpPr>
        <p:spPr>
          <a:xfrm>
            <a:off x="6805086" y="2437076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92">
            <a:extLst>
              <a:ext uri="{FF2B5EF4-FFF2-40B4-BE49-F238E27FC236}">
                <a16:creationId xmlns:a16="http://schemas.microsoft.com/office/drawing/2014/main" id="{88FD8B5E-26BA-492C-9FE3-67EC34D9DFFA}"/>
              </a:ext>
            </a:extLst>
          </p:cNvPr>
          <p:cNvCxnSpPr>
            <a:stCxn id="21" idx="6"/>
            <a:endCxn id="25" idx="2"/>
          </p:cNvCxnSpPr>
          <p:nvPr/>
        </p:nvCxnSpPr>
        <p:spPr>
          <a:xfrm flipV="1">
            <a:off x="6153483" y="2615614"/>
            <a:ext cx="651603" cy="816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93">
            <a:extLst>
              <a:ext uri="{FF2B5EF4-FFF2-40B4-BE49-F238E27FC236}">
                <a16:creationId xmlns:a16="http://schemas.microsoft.com/office/drawing/2014/main" id="{B100081C-90B4-4495-ACFD-A862CE3B4261}"/>
              </a:ext>
            </a:extLst>
          </p:cNvPr>
          <p:cNvSpPr txBox="1"/>
          <p:nvPr/>
        </p:nvSpPr>
        <p:spPr>
          <a:xfrm>
            <a:off x="6622090" y="2735912"/>
            <a:ext cx="7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3</a:t>
            </a:r>
            <a:endParaRPr lang="zh-CN" altLang="en-US" dirty="0"/>
          </a:p>
        </p:txBody>
      </p:sp>
      <p:cxnSp>
        <p:nvCxnSpPr>
          <p:cNvPr id="28" name="直接箭头连接符 95">
            <a:extLst>
              <a:ext uri="{FF2B5EF4-FFF2-40B4-BE49-F238E27FC236}">
                <a16:creationId xmlns:a16="http://schemas.microsoft.com/office/drawing/2014/main" id="{95511375-88E1-484E-A3DB-321BA05D11F9}"/>
              </a:ext>
            </a:extLst>
          </p:cNvPr>
          <p:cNvCxnSpPr>
            <a:cxnSpLocks/>
            <a:stCxn id="25" idx="6"/>
            <a:endCxn id="29" idx="2"/>
          </p:cNvCxnSpPr>
          <p:nvPr/>
        </p:nvCxnSpPr>
        <p:spPr>
          <a:xfrm flipV="1">
            <a:off x="7162162" y="2610785"/>
            <a:ext cx="538609" cy="4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96">
            <a:extLst>
              <a:ext uri="{FF2B5EF4-FFF2-40B4-BE49-F238E27FC236}">
                <a16:creationId xmlns:a16="http://schemas.microsoft.com/office/drawing/2014/main" id="{97E3F31A-09D6-4184-B46B-82550B796332}"/>
              </a:ext>
            </a:extLst>
          </p:cNvPr>
          <p:cNvSpPr/>
          <p:nvPr/>
        </p:nvSpPr>
        <p:spPr>
          <a:xfrm>
            <a:off x="7700771" y="2432247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962783" y="2027860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44956" y="2537556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956008" y="3052877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64815" y="3539414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94288" y="4351651"/>
            <a:ext cx="366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Join Queue: Join 2, </a:t>
            </a:r>
            <a:r>
              <a:rPr lang="en-US" altLang="zh-CN" dirty="0"/>
              <a:t>Join 1, Join 3 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157748" y="1436340"/>
            <a:ext cx="187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No. of Partitions</a:t>
            </a:r>
            <a:endParaRPr lang="en-US" dirty="0"/>
          </a:p>
        </p:txBody>
      </p:sp>
      <p:graphicFrame>
        <p:nvGraphicFramePr>
          <p:cNvPr id="40" name="表格 102">
            <a:extLst>
              <a:ext uri="{FF2B5EF4-FFF2-40B4-BE49-F238E27FC236}">
                <a16:creationId xmlns:a16="http://schemas.microsoft.com/office/drawing/2014/main" id="{D187CEC4-F7AB-4F0C-96E8-DFFAC77F80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57800" y="4377010"/>
          <a:ext cx="2025094" cy="88656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1946">
                  <a:extLst>
                    <a:ext uri="{9D8B030D-6E8A-4147-A177-3AD203B41FA5}">
                      <a16:colId xmlns:a16="http://schemas.microsoft.com/office/drawing/2014/main" val="733900973"/>
                    </a:ext>
                  </a:extLst>
                </a:gridCol>
                <a:gridCol w="1503148">
                  <a:extLst>
                    <a:ext uri="{9D8B030D-6E8A-4147-A177-3AD203B41FA5}">
                      <a16:colId xmlns:a16="http://schemas.microsoft.com/office/drawing/2014/main" val="3880606258"/>
                    </a:ext>
                  </a:extLst>
                </a:gridCol>
              </a:tblGrid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1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2, Join 3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6581262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2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2, Join 3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59620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1, Join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extLst>
                  <a:ext uri="{0D108BD9-81ED-4DB2-BD59-A6C34878D82A}">
                    <a16:rowId xmlns:a16="http://schemas.microsoft.com/office/drawing/2014/main" val="4109590119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4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Join 1, Join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extLst>
                  <a:ext uri="{0D108BD9-81ED-4DB2-BD59-A6C34878D82A}">
                    <a16:rowId xmlns:a16="http://schemas.microsoft.com/office/drawing/2014/main" val="1810048263"/>
                  </a:ext>
                </a:extLst>
              </a:tr>
            </a:tbl>
          </a:graphicData>
        </a:graphic>
      </p:graphicFrame>
      <p:cxnSp>
        <p:nvCxnSpPr>
          <p:cNvPr id="32" name="Straight Arrow Connector 31"/>
          <p:cNvCxnSpPr/>
          <p:nvPr/>
        </p:nvCxnSpPr>
        <p:spPr>
          <a:xfrm>
            <a:off x="3632662" y="4086064"/>
            <a:ext cx="0" cy="290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4429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0141"/>
            <a:ext cx="10515600" cy="1325563"/>
          </a:xfrm>
        </p:spPr>
        <p:txBody>
          <a:bodyPr/>
          <a:lstStyle/>
          <a:p>
            <a:r>
              <a:rPr lang="en-US" altLang="zh-CN" dirty="0"/>
              <a:t>Calculate Partition Count</a:t>
            </a:r>
            <a:endParaRPr lang="en-US" dirty="0"/>
          </a:p>
        </p:txBody>
      </p:sp>
      <p:sp>
        <p:nvSpPr>
          <p:cNvPr id="3" name="矩形 9">
            <a:extLst>
              <a:ext uri="{FF2B5EF4-FFF2-40B4-BE49-F238E27FC236}">
                <a16:creationId xmlns:a16="http://schemas.microsoft.com/office/drawing/2014/main" id="{C5798EB4-90A3-47F0-AD6F-2685B41AED15}"/>
              </a:ext>
            </a:extLst>
          </p:cNvPr>
          <p:cNvSpPr/>
          <p:nvPr/>
        </p:nvSpPr>
        <p:spPr>
          <a:xfrm>
            <a:off x="2786917" y="1856481"/>
            <a:ext cx="5777727" cy="21834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12">
            <a:extLst>
              <a:ext uri="{FF2B5EF4-FFF2-40B4-BE49-F238E27FC236}">
                <a16:creationId xmlns:a16="http://schemas.microsoft.com/office/drawing/2014/main" id="{EB331E8F-DACF-4CAC-8670-6C7B2253472B}"/>
              </a:ext>
            </a:extLst>
          </p:cNvPr>
          <p:cNvSpPr/>
          <p:nvPr/>
        </p:nvSpPr>
        <p:spPr>
          <a:xfrm>
            <a:off x="3242558" y="2047702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13">
            <a:extLst>
              <a:ext uri="{FF2B5EF4-FFF2-40B4-BE49-F238E27FC236}">
                <a16:creationId xmlns:a16="http://schemas.microsoft.com/office/drawing/2014/main" id="{9198F9AC-D5C6-46F4-B1F8-EA0FBA16AB06}"/>
              </a:ext>
            </a:extLst>
          </p:cNvPr>
          <p:cNvSpPr txBox="1"/>
          <p:nvPr/>
        </p:nvSpPr>
        <p:spPr>
          <a:xfrm>
            <a:off x="3360556" y="2047702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1</a:t>
            </a:r>
            <a:endParaRPr lang="zh-CN" altLang="en-US" dirty="0"/>
          </a:p>
        </p:txBody>
      </p:sp>
      <p:sp>
        <p:nvSpPr>
          <p:cNvPr id="6" name="矩形: 圆角 14">
            <a:extLst>
              <a:ext uri="{FF2B5EF4-FFF2-40B4-BE49-F238E27FC236}">
                <a16:creationId xmlns:a16="http://schemas.microsoft.com/office/drawing/2014/main" id="{319D506D-83BC-4A99-AAF4-91F11A93CF22}"/>
              </a:ext>
            </a:extLst>
          </p:cNvPr>
          <p:cNvSpPr/>
          <p:nvPr/>
        </p:nvSpPr>
        <p:spPr>
          <a:xfrm>
            <a:off x="3242558" y="2562689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15">
            <a:extLst>
              <a:ext uri="{FF2B5EF4-FFF2-40B4-BE49-F238E27FC236}">
                <a16:creationId xmlns:a16="http://schemas.microsoft.com/office/drawing/2014/main" id="{276A04AA-AFBD-4E98-AFCB-8A4E0465CB65}"/>
              </a:ext>
            </a:extLst>
          </p:cNvPr>
          <p:cNvSpPr txBox="1"/>
          <p:nvPr/>
        </p:nvSpPr>
        <p:spPr>
          <a:xfrm>
            <a:off x="3360556" y="2562689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2</a:t>
            </a:r>
            <a:endParaRPr lang="zh-CN" altLang="en-US" dirty="0"/>
          </a:p>
        </p:txBody>
      </p:sp>
      <p:sp>
        <p:nvSpPr>
          <p:cNvPr id="8" name="矩形: 圆角 16">
            <a:extLst>
              <a:ext uri="{FF2B5EF4-FFF2-40B4-BE49-F238E27FC236}">
                <a16:creationId xmlns:a16="http://schemas.microsoft.com/office/drawing/2014/main" id="{04D899CF-FA16-4EE4-8BD4-06C970C77183}"/>
              </a:ext>
            </a:extLst>
          </p:cNvPr>
          <p:cNvSpPr/>
          <p:nvPr/>
        </p:nvSpPr>
        <p:spPr>
          <a:xfrm>
            <a:off x="3242558" y="3061790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C541421E-D067-42B7-8219-739C4BB386CB}"/>
              </a:ext>
            </a:extLst>
          </p:cNvPr>
          <p:cNvSpPr txBox="1"/>
          <p:nvPr/>
        </p:nvSpPr>
        <p:spPr>
          <a:xfrm>
            <a:off x="3360556" y="3061790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3</a:t>
            </a:r>
            <a:endParaRPr lang="zh-CN" altLang="en-US" dirty="0"/>
          </a:p>
        </p:txBody>
      </p:sp>
      <p:sp>
        <p:nvSpPr>
          <p:cNvPr id="10" name="矩形: 圆角 18">
            <a:extLst>
              <a:ext uri="{FF2B5EF4-FFF2-40B4-BE49-F238E27FC236}">
                <a16:creationId xmlns:a16="http://schemas.microsoft.com/office/drawing/2014/main" id="{6811D66D-9E51-498B-9AD3-D882798AB96E}"/>
              </a:ext>
            </a:extLst>
          </p:cNvPr>
          <p:cNvSpPr/>
          <p:nvPr/>
        </p:nvSpPr>
        <p:spPr>
          <a:xfrm>
            <a:off x="3242558" y="3544173"/>
            <a:ext cx="1134533" cy="356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9">
            <a:extLst>
              <a:ext uri="{FF2B5EF4-FFF2-40B4-BE49-F238E27FC236}">
                <a16:creationId xmlns:a16="http://schemas.microsoft.com/office/drawing/2014/main" id="{2774E55B-EF78-4CA4-B4DF-70F85A6FC31A}"/>
              </a:ext>
            </a:extLst>
          </p:cNvPr>
          <p:cNvSpPr txBox="1"/>
          <p:nvPr/>
        </p:nvSpPr>
        <p:spPr>
          <a:xfrm>
            <a:off x="3360556" y="3544173"/>
            <a:ext cx="89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4</a:t>
            </a:r>
            <a:endParaRPr lang="zh-CN" altLang="en-US" dirty="0"/>
          </a:p>
        </p:txBody>
      </p:sp>
      <p:sp>
        <p:nvSpPr>
          <p:cNvPr id="12" name="椭圆 31">
            <a:extLst>
              <a:ext uri="{FF2B5EF4-FFF2-40B4-BE49-F238E27FC236}">
                <a16:creationId xmlns:a16="http://schemas.microsoft.com/office/drawing/2014/main" id="{AD5288E3-20B9-40CA-A784-9E7FE04D48CB}"/>
              </a:ext>
            </a:extLst>
          </p:cNvPr>
          <p:cNvSpPr/>
          <p:nvPr/>
        </p:nvSpPr>
        <p:spPr>
          <a:xfrm>
            <a:off x="4908691" y="2304487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13" name="直接箭头连接符 33">
            <a:extLst>
              <a:ext uri="{FF2B5EF4-FFF2-40B4-BE49-F238E27FC236}">
                <a16:creationId xmlns:a16="http://schemas.microsoft.com/office/drawing/2014/main" id="{448733BD-D129-4CBF-9823-3CE62AE729BC}"/>
              </a:ext>
            </a:extLst>
          </p:cNvPr>
          <p:cNvCxnSpPr>
            <a:stCxn id="4" idx="3"/>
            <a:endCxn id="12" idx="2"/>
          </p:cNvCxnSpPr>
          <p:nvPr/>
        </p:nvCxnSpPr>
        <p:spPr>
          <a:xfrm>
            <a:off x="4377091" y="2225987"/>
            <a:ext cx="531600" cy="25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36">
            <a:extLst>
              <a:ext uri="{FF2B5EF4-FFF2-40B4-BE49-F238E27FC236}">
                <a16:creationId xmlns:a16="http://schemas.microsoft.com/office/drawing/2014/main" id="{4272432D-DEAC-4F33-AC8D-2A92557EF650}"/>
              </a:ext>
            </a:extLst>
          </p:cNvPr>
          <p:cNvCxnSpPr>
            <a:stCxn id="6" idx="3"/>
            <a:endCxn id="12" idx="2"/>
          </p:cNvCxnSpPr>
          <p:nvPr/>
        </p:nvCxnSpPr>
        <p:spPr>
          <a:xfrm flipV="1">
            <a:off x="4377091" y="2483025"/>
            <a:ext cx="531600" cy="25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39">
            <a:extLst>
              <a:ext uri="{FF2B5EF4-FFF2-40B4-BE49-F238E27FC236}">
                <a16:creationId xmlns:a16="http://schemas.microsoft.com/office/drawing/2014/main" id="{3625E1A3-8A8F-41EC-8861-384946F06E9C}"/>
              </a:ext>
            </a:extLst>
          </p:cNvPr>
          <p:cNvCxnSpPr>
            <a:cxnSpLocks/>
            <a:stCxn id="8" idx="3"/>
            <a:endCxn id="17" idx="2"/>
          </p:cNvCxnSpPr>
          <p:nvPr/>
        </p:nvCxnSpPr>
        <p:spPr>
          <a:xfrm>
            <a:off x="4377091" y="3240075"/>
            <a:ext cx="531600" cy="241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42">
            <a:extLst>
              <a:ext uri="{FF2B5EF4-FFF2-40B4-BE49-F238E27FC236}">
                <a16:creationId xmlns:a16="http://schemas.microsoft.com/office/drawing/2014/main" id="{1B27145B-E8E5-4421-A03F-783416EB4E05}"/>
              </a:ext>
            </a:extLst>
          </p:cNvPr>
          <p:cNvCxnSpPr>
            <a:cxnSpLocks/>
            <a:stCxn id="10" idx="3"/>
            <a:endCxn id="17" idx="2"/>
          </p:cNvCxnSpPr>
          <p:nvPr/>
        </p:nvCxnSpPr>
        <p:spPr>
          <a:xfrm flipV="1">
            <a:off x="4377091" y="3481278"/>
            <a:ext cx="531600" cy="241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50">
            <a:extLst>
              <a:ext uri="{FF2B5EF4-FFF2-40B4-BE49-F238E27FC236}">
                <a16:creationId xmlns:a16="http://schemas.microsoft.com/office/drawing/2014/main" id="{41231F5B-1E54-4206-914C-D687E6B29B40}"/>
              </a:ext>
            </a:extLst>
          </p:cNvPr>
          <p:cNvSpPr/>
          <p:nvPr/>
        </p:nvSpPr>
        <p:spPr>
          <a:xfrm>
            <a:off x="4908691" y="3302740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8" name="文本框 55">
            <a:extLst>
              <a:ext uri="{FF2B5EF4-FFF2-40B4-BE49-F238E27FC236}">
                <a16:creationId xmlns:a16="http://schemas.microsoft.com/office/drawing/2014/main" id="{2DD54099-62BB-411B-B619-56AAB9664C1F}"/>
              </a:ext>
            </a:extLst>
          </p:cNvPr>
          <p:cNvSpPr txBox="1"/>
          <p:nvPr/>
        </p:nvSpPr>
        <p:spPr>
          <a:xfrm>
            <a:off x="4752489" y="3670576"/>
            <a:ext cx="75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1</a:t>
            </a:r>
            <a:endParaRPr lang="zh-CN" altLang="en-US" dirty="0"/>
          </a:p>
        </p:txBody>
      </p:sp>
      <p:cxnSp>
        <p:nvCxnSpPr>
          <p:cNvPr id="19" name="直接箭头连接符 60">
            <a:extLst>
              <a:ext uri="{FF2B5EF4-FFF2-40B4-BE49-F238E27FC236}">
                <a16:creationId xmlns:a16="http://schemas.microsoft.com/office/drawing/2014/main" id="{45526F11-109B-4310-83BD-2D49DB39BD50}"/>
              </a:ext>
            </a:extLst>
          </p:cNvPr>
          <p:cNvCxnSpPr>
            <a:cxnSpLocks/>
            <a:stCxn id="12" idx="6"/>
            <a:endCxn id="20" idx="2"/>
          </p:cNvCxnSpPr>
          <p:nvPr/>
        </p:nvCxnSpPr>
        <p:spPr>
          <a:xfrm>
            <a:off x="5265767" y="2483025"/>
            <a:ext cx="532643" cy="5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63">
            <a:extLst>
              <a:ext uri="{FF2B5EF4-FFF2-40B4-BE49-F238E27FC236}">
                <a16:creationId xmlns:a16="http://schemas.microsoft.com/office/drawing/2014/main" id="{D5A0806E-D6E2-4C71-8013-96B28FCE167B}"/>
              </a:ext>
            </a:extLst>
          </p:cNvPr>
          <p:cNvSpPr/>
          <p:nvPr/>
        </p:nvSpPr>
        <p:spPr>
          <a:xfrm>
            <a:off x="5798410" y="2309598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66">
            <a:extLst>
              <a:ext uri="{FF2B5EF4-FFF2-40B4-BE49-F238E27FC236}">
                <a16:creationId xmlns:a16="http://schemas.microsoft.com/office/drawing/2014/main" id="{7356D5C7-BC70-4814-86AA-8A017B81FB62}"/>
              </a:ext>
            </a:extLst>
          </p:cNvPr>
          <p:cNvSpPr/>
          <p:nvPr/>
        </p:nvSpPr>
        <p:spPr>
          <a:xfrm>
            <a:off x="5796407" y="3254035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71">
            <a:extLst>
              <a:ext uri="{FF2B5EF4-FFF2-40B4-BE49-F238E27FC236}">
                <a16:creationId xmlns:a16="http://schemas.microsoft.com/office/drawing/2014/main" id="{62D66648-ED9C-42E1-940F-A78F602D50DA}"/>
              </a:ext>
            </a:extLst>
          </p:cNvPr>
          <p:cNvCxnSpPr>
            <a:stCxn id="17" idx="6"/>
            <a:endCxn id="21" idx="2"/>
          </p:cNvCxnSpPr>
          <p:nvPr/>
        </p:nvCxnSpPr>
        <p:spPr>
          <a:xfrm flipV="1">
            <a:off x="5265767" y="3432573"/>
            <a:ext cx="530640" cy="48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72">
            <a:extLst>
              <a:ext uri="{FF2B5EF4-FFF2-40B4-BE49-F238E27FC236}">
                <a16:creationId xmlns:a16="http://schemas.microsoft.com/office/drawing/2014/main" id="{6FFF9011-EE83-4F0F-9072-C3A9CDFFC773}"/>
              </a:ext>
            </a:extLst>
          </p:cNvPr>
          <p:cNvSpPr txBox="1"/>
          <p:nvPr/>
        </p:nvSpPr>
        <p:spPr>
          <a:xfrm>
            <a:off x="4726205" y="2595377"/>
            <a:ext cx="7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2</a:t>
            </a:r>
            <a:endParaRPr lang="zh-CN" altLang="en-US" dirty="0"/>
          </a:p>
        </p:txBody>
      </p:sp>
      <p:cxnSp>
        <p:nvCxnSpPr>
          <p:cNvPr id="24" name="直接箭头连接符 80">
            <a:extLst>
              <a:ext uri="{FF2B5EF4-FFF2-40B4-BE49-F238E27FC236}">
                <a16:creationId xmlns:a16="http://schemas.microsoft.com/office/drawing/2014/main" id="{FCA6152D-3D1C-426F-ADF6-38313DEE4C8B}"/>
              </a:ext>
            </a:extLst>
          </p:cNvPr>
          <p:cNvCxnSpPr>
            <a:cxnSpLocks/>
            <a:stCxn id="20" idx="6"/>
            <a:endCxn id="25" idx="2"/>
          </p:cNvCxnSpPr>
          <p:nvPr/>
        </p:nvCxnSpPr>
        <p:spPr>
          <a:xfrm>
            <a:off x="6155486" y="2488136"/>
            <a:ext cx="649600" cy="127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89">
            <a:extLst>
              <a:ext uri="{FF2B5EF4-FFF2-40B4-BE49-F238E27FC236}">
                <a16:creationId xmlns:a16="http://schemas.microsoft.com/office/drawing/2014/main" id="{D69030BD-EAAF-474F-9C35-44E7B547289B}"/>
              </a:ext>
            </a:extLst>
          </p:cNvPr>
          <p:cNvSpPr/>
          <p:nvPr/>
        </p:nvSpPr>
        <p:spPr>
          <a:xfrm>
            <a:off x="6805086" y="2437076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26" name="直接箭头连接符 92">
            <a:extLst>
              <a:ext uri="{FF2B5EF4-FFF2-40B4-BE49-F238E27FC236}">
                <a16:creationId xmlns:a16="http://schemas.microsoft.com/office/drawing/2014/main" id="{88FD8B5E-26BA-492C-9FE3-67EC34D9DFFA}"/>
              </a:ext>
            </a:extLst>
          </p:cNvPr>
          <p:cNvCxnSpPr>
            <a:stCxn id="21" idx="6"/>
            <a:endCxn id="25" idx="2"/>
          </p:cNvCxnSpPr>
          <p:nvPr/>
        </p:nvCxnSpPr>
        <p:spPr>
          <a:xfrm flipV="1">
            <a:off x="6153483" y="2615614"/>
            <a:ext cx="651603" cy="816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93">
            <a:extLst>
              <a:ext uri="{FF2B5EF4-FFF2-40B4-BE49-F238E27FC236}">
                <a16:creationId xmlns:a16="http://schemas.microsoft.com/office/drawing/2014/main" id="{B100081C-90B4-4495-ACFD-A862CE3B4261}"/>
              </a:ext>
            </a:extLst>
          </p:cNvPr>
          <p:cNvSpPr txBox="1"/>
          <p:nvPr/>
        </p:nvSpPr>
        <p:spPr>
          <a:xfrm>
            <a:off x="6622090" y="2735912"/>
            <a:ext cx="7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 3</a:t>
            </a:r>
            <a:endParaRPr lang="zh-CN" altLang="en-US" dirty="0"/>
          </a:p>
        </p:txBody>
      </p:sp>
      <p:cxnSp>
        <p:nvCxnSpPr>
          <p:cNvPr id="28" name="直接箭头连接符 95">
            <a:extLst>
              <a:ext uri="{FF2B5EF4-FFF2-40B4-BE49-F238E27FC236}">
                <a16:creationId xmlns:a16="http://schemas.microsoft.com/office/drawing/2014/main" id="{95511375-88E1-484E-A3DB-321BA05D11F9}"/>
              </a:ext>
            </a:extLst>
          </p:cNvPr>
          <p:cNvCxnSpPr>
            <a:cxnSpLocks/>
            <a:stCxn id="25" idx="6"/>
            <a:endCxn id="29" idx="2"/>
          </p:cNvCxnSpPr>
          <p:nvPr/>
        </p:nvCxnSpPr>
        <p:spPr>
          <a:xfrm flipV="1">
            <a:off x="7162162" y="2610785"/>
            <a:ext cx="538609" cy="4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96">
            <a:extLst>
              <a:ext uri="{FF2B5EF4-FFF2-40B4-BE49-F238E27FC236}">
                <a16:creationId xmlns:a16="http://schemas.microsoft.com/office/drawing/2014/main" id="{97E3F31A-09D6-4184-B46B-82550B796332}"/>
              </a:ext>
            </a:extLst>
          </p:cNvPr>
          <p:cNvSpPr/>
          <p:nvPr/>
        </p:nvSpPr>
        <p:spPr>
          <a:xfrm>
            <a:off x="7700771" y="2432247"/>
            <a:ext cx="357076" cy="35707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962783" y="2027860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44956" y="2537556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956008" y="3052877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64815" y="3539414"/>
            <a:ext cx="38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94288" y="4351651"/>
            <a:ext cx="366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Join Queue: Join 2, </a:t>
            </a:r>
            <a:r>
              <a:rPr lang="en-US" altLang="zh-CN" dirty="0"/>
              <a:t>Join 1, Join 3 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157748" y="1436340"/>
            <a:ext cx="187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No. of Partitions</a:t>
            </a:r>
            <a:endParaRPr lang="en-US" dirty="0"/>
          </a:p>
        </p:txBody>
      </p:sp>
      <p:graphicFrame>
        <p:nvGraphicFramePr>
          <p:cNvPr id="40" name="表格 102">
            <a:extLst>
              <a:ext uri="{FF2B5EF4-FFF2-40B4-BE49-F238E27FC236}">
                <a16:creationId xmlns:a16="http://schemas.microsoft.com/office/drawing/2014/main" id="{D187CEC4-F7AB-4F0C-96E8-DFFAC77F80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57800" y="4377010"/>
          <a:ext cx="2025094" cy="88656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1946">
                  <a:extLst>
                    <a:ext uri="{9D8B030D-6E8A-4147-A177-3AD203B41FA5}">
                      <a16:colId xmlns:a16="http://schemas.microsoft.com/office/drawing/2014/main" val="733900973"/>
                    </a:ext>
                  </a:extLst>
                </a:gridCol>
                <a:gridCol w="1503148">
                  <a:extLst>
                    <a:ext uri="{9D8B030D-6E8A-4147-A177-3AD203B41FA5}">
                      <a16:colId xmlns:a16="http://schemas.microsoft.com/office/drawing/2014/main" val="3880606258"/>
                    </a:ext>
                  </a:extLst>
                </a:gridCol>
              </a:tblGrid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1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2, Join 3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6581262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2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2, Join 3</a:t>
                      </a:r>
                      <a:endParaRPr lang="zh-CN" altLang="en-US" sz="1100" dirty="0"/>
                    </a:p>
                  </a:txBody>
                  <a:tcPr marL="54001" marR="54001" marT="27001" marB="27001"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59620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Join 1, Join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extLst>
                  <a:ext uri="{0D108BD9-81ED-4DB2-BD59-A6C34878D82A}">
                    <a16:rowId xmlns:a16="http://schemas.microsoft.com/office/drawing/2014/main" val="4109590119"/>
                  </a:ext>
                </a:extLst>
              </a:tr>
              <a:tr h="2190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Input 4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Join 1, Join 3</a:t>
                      </a:r>
                      <a:endParaRPr lang="zh-CN" altLang="en-US" sz="1100" dirty="0"/>
                    </a:p>
                  </a:txBody>
                  <a:tcPr marL="54001" marR="54001" marT="27001" marB="27001"/>
                </a:tc>
                <a:extLst>
                  <a:ext uri="{0D108BD9-81ED-4DB2-BD59-A6C34878D82A}">
                    <a16:rowId xmlns:a16="http://schemas.microsoft.com/office/drawing/2014/main" val="1810048263"/>
                  </a:ext>
                </a:extLst>
              </a:tr>
            </a:tbl>
          </a:graphicData>
        </a:graphic>
      </p:graphicFrame>
      <p:cxnSp>
        <p:nvCxnSpPr>
          <p:cNvPr id="32" name="Straight Arrow Connector 31"/>
          <p:cNvCxnSpPr/>
          <p:nvPr/>
        </p:nvCxnSpPr>
        <p:spPr>
          <a:xfrm>
            <a:off x="4259091" y="4086064"/>
            <a:ext cx="0" cy="290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5114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7942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0382" y="1367765"/>
            <a:ext cx="5091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7.RemoteApplicationRunner use </a:t>
            </a:r>
            <a:r>
              <a:rPr lang="en-US" dirty="0" err="1"/>
              <a:t>ExecutionPlanner</a:t>
            </a:r>
            <a:r>
              <a:rPr lang="en-US" dirty="0"/>
              <a:t> to get </a:t>
            </a:r>
            <a:r>
              <a:rPr lang="en-US" dirty="0" err="1"/>
              <a:t>JobGraph</a:t>
            </a:r>
            <a:r>
              <a:rPr lang="en-US" dirty="0"/>
              <a:t> from StreamGraph: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2261" y="2660427"/>
            <a:ext cx="3574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</a:t>
            </a:r>
            <a:r>
              <a:rPr lang="en-US" altLang="zh-CN" dirty="0"/>
              <a:t>If there are Intermediate Streams, calculate the partitions for them:</a:t>
            </a:r>
          </a:p>
          <a:p>
            <a:r>
              <a:rPr lang="en-US" dirty="0"/>
              <a:t>   </a:t>
            </a:r>
          </a:p>
        </p:txBody>
      </p:sp>
      <p:sp>
        <p:nvSpPr>
          <p:cNvPr id="6" name="TextBox 33">
            <a:extLst>
              <a:ext uri="{FF2B5EF4-FFF2-40B4-BE49-F238E27FC236}">
                <a16:creationId xmlns:a16="http://schemas.microsoft.com/office/drawing/2014/main" id="{B10E0366-05D4-4400-BD7B-FCAF4391AA8B}"/>
              </a:ext>
            </a:extLst>
          </p:cNvPr>
          <p:cNvSpPr txBox="1"/>
          <p:nvPr/>
        </p:nvSpPr>
        <p:spPr>
          <a:xfrm>
            <a:off x="854824" y="3399091"/>
            <a:ext cx="3215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 Other intermediate streams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4824" y="3722256"/>
            <a:ext cx="39831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Intermediate Streams created by PartitionBy, will be the default value in </a:t>
            </a:r>
            <a:r>
              <a:rPr lang="en-US" altLang="zh-CN" dirty="0" err="1"/>
              <a:t>Config</a:t>
            </a:r>
            <a:r>
              <a:rPr lang="en-US" altLang="zh-CN" dirty="0"/>
              <a:t>, otherwise will be the max of sources and sinks’ partitions.</a:t>
            </a:r>
            <a:endParaRPr lang="en-US" dirty="0"/>
          </a:p>
          <a:p>
            <a:r>
              <a:rPr lang="en-US" dirty="0"/>
              <a:t>See </a:t>
            </a:r>
            <a:r>
              <a:rPr lang="en-US" dirty="0">
                <a:hlinkClick r:id="rId2" action="ppaction://hlinksldjump"/>
              </a:rPr>
              <a:t>PartitionBy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283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22" y="112688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NodeManager</a:t>
            </a:r>
            <a:r>
              <a:rPr lang="en-US" dirty="0"/>
              <a:t> (NM)</a:t>
            </a:r>
          </a:p>
          <a:p>
            <a:pPr marL="0" indent="0">
              <a:buNone/>
            </a:pPr>
            <a:r>
              <a:rPr lang="en-US" sz="2200" dirty="0"/>
              <a:t>Per-machine agent to monitor containers and report to RM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dirty="0" err="1"/>
              <a:t>ResourceRequest</a:t>
            </a:r>
            <a:r>
              <a:rPr lang="en-US" dirty="0"/>
              <a:t> and Container</a:t>
            </a:r>
          </a:p>
          <a:p>
            <a:pPr marL="0" indent="0">
              <a:buNone/>
            </a:pPr>
            <a:r>
              <a:rPr lang="en-US" sz="2200" dirty="0"/>
              <a:t>An application can make specific </a:t>
            </a:r>
            <a:r>
              <a:rPr lang="en-US" sz="2200" dirty="0" err="1"/>
              <a:t>ResourceRequests</a:t>
            </a:r>
            <a:r>
              <a:rPr lang="en-US" sz="2200" dirty="0"/>
              <a:t> to RM</a:t>
            </a:r>
          </a:p>
          <a:p>
            <a:pPr marL="0" indent="0">
              <a:buNone/>
            </a:pPr>
            <a:r>
              <a:rPr lang="en-US" sz="2200" dirty="0"/>
              <a:t>A </a:t>
            </a:r>
            <a:r>
              <a:rPr lang="en-US" sz="2200" dirty="0" err="1"/>
              <a:t>ResourceRequest</a:t>
            </a:r>
            <a:r>
              <a:rPr lang="en-US" sz="2200" dirty="0"/>
              <a:t> contains resource-name(host name, rack name), priority(intra-application), memory and CPU requirements, number of such containers required.</a:t>
            </a:r>
          </a:p>
          <a:p>
            <a:pPr marL="0" indent="0">
              <a:buNone/>
            </a:pPr>
            <a:r>
              <a:rPr lang="en-US" sz="2200" dirty="0"/>
              <a:t>Container is the resource allocation, which is the successful result of RM granting a specific </a:t>
            </a:r>
            <a:r>
              <a:rPr lang="en-US" sz="2200" dirty="0" err="1"/>
              <a:t>ResourceRequest</a:t>
            </a:r>
            <a:r>
              <a:rPr lang="en-US" sz="2200" dirty="0"/>
              <a:t>. A Container grants an application to use a specific amount of resources on a specific host.</a:t>
            </a:r>
          </a:p>
          <a:p>
            <a:pPr marL="0" indent="0">
              <a:buNone/>
            </a:pPr>
            <a:r>
              <a:rPr lang="en-US" sz="2200" dirty="0"/>
              <a:t>AM needs to present the Container to the NM managing the host which the Container was allocated, to use the resources and launch its tasks.</a:t>
            </a:r>
          </a:p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182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YARN</a:t>
            </a:r>
          </a:p>
        </p:txBody>
      </p:sp>
    </p:spTree>
    <p:extLst>
      <p:ext uri="{BB962C8B-B14F-4D97-AF65-F5344CB8AC3E}">
        <p14:creationId xmlns:p14="http://schemas.microsoft.com/office/powerpoint/2010/main" val="9936522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1945" y="1268012"/>
            <a:ext cx="4875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7.RemoteApplicationRunner use </a:t>
            </a:r>
            <a:r>
              <a:rPr lang="en-US" dirty="0" err="1"/>
              <a:t>ExecutionPlanner</a:t>
            </a:r>
            <a:r>
              <a:rPr lang="en-US" dirty="0"/>
              <a:t> to get </a:t>
            </a:r>
            <a:r>
              <a:rPr lang="en-US" dirty="0" err="1"/>
              <a:t>JobGraph</a:t>
            </a:r>
            <a:r>
              <a:rPr lang="en-US" dirty="0"/>
              <a:t> from StreamGraph: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8172" y="1922482"/>
            <a:ext cx="4123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 </a:t>
            </a:r>
            <a:r>
              <a:rPr lang="en-US" altLang="zh-CN" dirty="0"/>
              <a:t>If there are Intermediate Streams, calculate the partitions for them: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692" y="249618"/>
            <a:ext cx="5560435" cy="181767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5541585" y="1005844"/>
            <a:ext cx="776088" cy="2314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923" y="2080482"/>
            <a:ext cx="4833937" cy="4155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923" y="2489260"/>
            <a:ext cx="4760603" cy="62945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692" y="3190370"/>
            <a:ext cx="2041131" cy="2016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1692" y="3392039"/>
            <a:ext cx="4632268" cy="344670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3823" y="4270775"/>
            <a:ext cx="3765875" cy="105463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4280" y="5443075"/>
            <a:ext cx="3424960" cy="123244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76371" y="3010296"/>
            <a:ext cx="4638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For each input </a:t>
            </a:r>
            <a:r>
              <a:rPr lang="en-US" sz="1600" dirty="0" err="1"/>
              <a:t>StreamEdge</a:t>
            </a:r>
            <a:r>
              <a:rPr lang="en-US" sz="1600" dirty="0"/>
              <a:t>, </a:t>
            </a:r>
            <a:r>
              <a:rPr lang="en-US" altLang="zh-CN" sz="1600" dirty="0"/>
              <a:t>traverse the StreamGraph recursively and find all Joins reachable from it.</a:t>
            </a:r>
            <a:endParaRPr lang="en-US" sz="1600" dirty="0"/>
          </a:p>
        </p:txBody>
      </p:sp>
      <p:cxnSp>
        <p:nvCxnSpPr>
          <p:cNvPr id="21" name="Straight Arrow Connector 20"/>
          <p:cNvCxnSpPr>
            <a:stCxn id="18" idx="3"/>
          </p:cNvCxnSpPr>
          <p:nvPr/>
        </p:nvCxnSpPr>
        <p:spPr>
          <a:xfrm flipV="1">
            <a:off x="5614747" y="2867687"/>
            <a:ext cx="692592" cy="434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76371" y="3568338"/>
            <a:ext cx="5112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 all these joins, update their partitions(equal to input partitions) and extend downstream unvisited joins(BFS)</a:t>
            </a:r>
          </a:p>
        </p:txBody>
      </p:sp>
      <p:cxnSp>
        <p:nvCxnSpPr>
          <p:cNvPr id="30" name="Elbow Connector 29"/>
          <p:cNvCxnSpPr>
            <a:stCxn id="18" idx="3"/>
            <a:endCxn id="15" idx="3"/>
          </p:cNvCxnSpPr>
          <p:nvPr/>
        </p:nvCxnSpPr>
        <p:spPr>
          <a:xfrm flipH="1">
            <a:off x="4939698" y="3302684"/>
            <a:ext cx="675049" cy="1495410"/>
          </a:xfrm>
          <a:prstGeom prst="bentConnector3">
            <a:avLst>
              <a:gd name="adj1" fmla="val -338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5684665" y="3593709"/>
            <a:ext cx="517027" cy="274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20276" y="2489260"/>
            <a:ext cx="5082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 Calculate partitions of join operators’ input streams:</a:t>
            </a:r>
          </a:p>
        </p:txBody>
      </p:sp>
    </p:spTree>
    <p:extLst>
      <p:ext uri="{BB962C8B-B14F-4D97-AF65-F5344CB8AC3E}">
        <p14:creationId xmlns:p14="http://schemas.microsoft.com/office/powerpoint/2010/main" val="33726471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44" y="118165"/>
            <a:ext cx="10515600" cy="1325563"/>
          </a:xfrm>
        </p:spPr>
        <p:txBody>
          <a:bodyPr/>
          <a:lstStyle/>
          <a:p>
            <a:r>
              <a:rPr lang="en-US" dirty="0" err="1"/>
              <a:t>StreamGraph</a:t>
            </a:r>
            <a:r>
              <a:rPr lang="en-US" dirty="0"/>
              <a:t> to </a:t>
            </a:r>
            <a:r>
              <a:rPr lang="en-US" dirty="0" err="1"/>
              <a:t>JobGraph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1944" y="1268012"/>
            <a:ext cx="5274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7.RemoteApplicationRunner use </a:t>
            </a:r>
            <a:r>
              <a:rPr lang="en-US" dirty="0" err="1"/>
              <a:t>ExecutionPlanner</a:t>
            </a:r>
            <a:r>
              <a:rPr lang="en-US" dirty="0"/>
              <a:t> to get </a:t>
            </a:r>
            <a:r>
              <a:rPr lang="en-US" dirty="0" err="1"/>
              <a:t>JobGraph</a:t>
            </a:r>
            <a:r>
              <a:rPr lang="en-US" dirty="0"/>
              <a:t> from StreamGraph: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694" y="442624"/>
            <a:ext cx="4444735" cy="2002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0099" y="2271826"/>
            <a:ext cx="37241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 </a:t>
            </a:r>
            <a:r>
              <a:rPr lang="en-US" altLang="zh-CN" dirty="0"/>
              <a:t>If there are Intermediate Streams, calculate the partitions for them:</a:t>
            </a:r>
          </a:p>
          <a:p>
            <a:r>
              <a:rPr lang="en-US" dirty="0"/>
              <a:t>  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895061" y="1795551"/>
            <a:ext cx="3333054" cy="863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132" y="2543931"/>
            <a:ext cx="5560435" cy="181767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132" y="4681165"/>
            <a:ext cx="5318015" cy="1721322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V="1">
            <a:off x="4134202" y="3699164"/>
            <a:ext cx="2261639" cy="232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988531" y="3761003"/>
            <a:ext cx="399011" cy="920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48295" y="3399747"/>
            <a:ext cx="3611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b)</a:t>
            </a:r>
            <a:r>
              <a:rPr lang="en-US" dirty="0" err="1"/>
              <a:t>IntermediateStreams</a:t>
            </a:r>
            <a:r>
              <a:rPr lang="en-US" dirty="0"/>
              <a:t>’ partitions can be obtain from Input and Output Streams’ partitions.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92865" y="4670952"/>
            <a:ext cx="3102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c)Check if there is any stream doesn’t assigned partitions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3721311" y="4155045"/>
            <a:ext cx="2674530" cy="852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570" y="5967827"/>
            <a:ext cx="5667895" cy="77685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H="1">
            <a:off x="2808875" y="4221084"/>
            <a:ext cx="3586966" cy="1764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5072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7910815" y="3973479"/>
            <a:ext cx="3988904" cy="2043147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68289" y="1503597"/>
            <a:ext cx="2934393" cy="2064879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0388"/>
            <a:ext cx="10515600" cy="1325563"/>
          </a:xfrm>
        </p:spPr>
        <p:txBody>
          <a:bodyPr/>
          <a:lstStyle/>
          <a:p>
            <a:r>
              <a:rPr lang="en-US" dirty="0" err="1"/>
              <a:t>RemoteApplication</a:t>
            </a:r>
            <a:r>
              <a:rPr lang="en-US" altLang="zh-CN" dirty="0" err="1"/>
              <a:t>Runner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04" y="1426291"/>
            <a:ext cx="5868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8. Write the </a:t>
            </a:r>
            <a:r>
              <a:rPr lang="en-US" dirty="0" err="1"/>
              <a:t>ExecutionPlan</a:t>
            </a:r>
            <a:r>
              <a:rPr lang="en-US" dirty="0"/>
              <a:t>(JobGraph) to a file in JSON form.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9504" y="2424027"/>
            <a:ext cx="5868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9. Create the intermediate streams physically by using StreamManager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9504" y="3662232"/>
            <a:ext cx="5868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10. According to </a:t>
            </a:r>
            <a:r>
              <a:rPr lang="en-US" dirty="0" err="1"/>
              <a:t>ExecutionPlan</a:t>
            </a:r>
            <a:r>
              <a:rPr lang="en-US" dirty="0"/>
              <a:t>(</a:t>
            </a:r>
            <a:r>
              <a:rPr lang="en-US" dirty="0" err="1"/>
              <a:t>JobGraph</a:t>
            </a:r>
            <a:r>
              <a:rPr lang="en-US" dirty="0"/>
              <a:t>), run all jobs(JobNode) one by one using respective </a:t>
            </a:r>
            <a:r>
              <a:rPr lang="en-US" dirty="0" err="1"/>
              <a:t>JobRunner</a:t>
            </a:r>
            <a:r>
              <a:rPr lang="en-US" dirty="0"/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6432922" y="1991354"/>
            <a:ext cx="2227810" cy="14140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226366" y="2556007"/>
            <a:ext cx="648393" cy="65670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urved Connector 7"/>
          <p:cNvCxnSpPr>
            <a:stCxn id="7" idx="5"/>
            <a:endCxn id="7" idx="3"/>
          </p:cNvCxnSpPr>
          <p:nvPr/>
        </p:nvCxnSpPr>
        <p:spPr>
          <a:xfrm rot="5400000">
            <a:off x="7550563" y="2887299"/>
            <a:ext cx="12700" cy="458483"/>
          </a:xfrm>
          <a:prstGeom prst="curvedConnector3">
            <a:avLst>
              <a:gd name="adj1" fmla="val 18372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ight Arrow 8"/>
          <p:cNvSpPr/>
          <p:nvPr/>
        </p:nvSpPr>
        <p:spPr>
          <a:xfrm>
            <a:off x="6590864" y="2812609"/>
            <a:ext cx="635502" cy="18466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7874759" y="2798602"/>
            <a:ext cx="581891" cy="198673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063560" y="2524115"/>
            <a:ext cx="102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JobNode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980218" y="732605"/>
            <a:ext cx="3715789" cy="4022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369788" y="732605"/>
            <a:ext cx="3316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RemoteApplicationRunner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976984" y="1559490"/>
            <a:ext cx="2019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JSON file</a:t>
            </a:r>
          </a:p>
        </p:txBody>
      </p:sp>
      <p:cxnSp>
        <p:nvCxnSpPr>
          <p:cNvPr id="17" name="Straight Arrow Connector 16"/>
          <p:cNvCxnSpPr>
            <a:stCxn id="12" idx="2"/>
            <a:endCxn id="14" idx="0"/>
          </p:cNvCxnSpPr>
          <p:nvPr/>
        </p:nvCxnSpPr>
        <p:spPr>
          <a:xfrm flipH="1">
            <a:off x="7535486" y="1134820"/>
            <a:ext cx="2302627" cy="368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98324" y="1167259"/>
            <a:ext cx="1040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908615" y="2041617"/>
            <a:ext cx="1257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JobGraph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472744" y="4004222"/>
            <a:ext cx="1313411" cy="14966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6533755" y="4001728"/>
            <a:ext cx="136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JobRunner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10308203" y="3528568"/>
            <a:ext cx="66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10.</a:t>
            </a:r>
          </a:p>
        </p:txBody>
      </p:sp>
      <p:cxnSp>
        <p:nvCxnSpPr>
          <p:cNvPr id="56" name="Straight Connector 55"/>
          <p:cNvCxnSpPr>
            <a:stCxn id="12" idx="2"/>
          </p:cNvCxnSpPr>
          <p:nvPr/>
        </p:nvCxnSpPr>
        <p:spPr>
          <a:xfrm flipH="1">
            <a:off x="9838112" y="1134820"/>
            <a:ext cx="1" cy="2578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6552390" y="4361265"/>
            <a:ext cx="1154120" cy="9967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/>
          <p:cNvCxnSpPr/>
          <p:nvPr/>
        </p:nvCxnSpPr>
        <p:spPr>
          <a:xfrm flipH="1">
            <a:off x="7148945" y="3731605"/>
            <a:ext cx="2689167" cy="270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6756695" y="4556286"/>
            <a:ext cx="648393" cy="65670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6593889" y="4524394"/>
            <a:ext cx="102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JobNode</a:t>
            </a:r>
          </a:p>
        </p:txBody>
      </p:sp>
      <p:sp>
        <p:nvSpPr>
          <p:cNvPr id="67" name="Rectangle 66"/>
          <p:cNvSpPr/>
          <p:nvPr/>
        </p:nvSpPr>
        <p:spPr>
          <a:xfrm>
            <a:off x="8061102" y="4022593"/>
            <a:ext cx="1313411" cy="14966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122113" y="4020099"/>
            <a:ext cx="136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JobRunner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8140748" y="4379636"/>
            <a:ext cx="1154120" cy="9967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8345053" y="4574657"/>
            <a:ext cx="648393" cy="65670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8182247" y="4542765"/>
            <a:ext cx="102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JobNode</a:t>
            </a:r>
          </a:p>
        </p:txBody>
      </p:sp>
      <p:cxnSp>
        <p:nvCxnSpPr>
          <p:cNvPr id="73" name="Straight Arrow Connector 72"/>
          <p:cNvCxnSpPr>
            <a:endCxn id="67" idx="0"/>
          </p:cNvCxnSpPr>
          <p:nvPr/>
        </p:nvCxnSpPr>
        <p:spPr>
          <a:xfrm flipH="1">
            <a:off x="8717808" y="3713234"/>
            <a:ext cx="1120304" cy="309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9419527" y="4022593"/>
            <a:ext cx="1313411" cy="14966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9480538" y="4020099"/>
            <a:ext cx="136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JobRunner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9499173" y="4379636"/>
            <a:ext cx="1154120" cy="9967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9703478" y="4574657"/>
            <a:ext cx="648393" cy="65670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9540672" y="4542765"/>
            <a:ext cx="102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JobNode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1067771" y="4490946"/>
            <a:ext cx="854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cxnSp>
        <p:nvCxnSpPr>
          <p:cNvPr id="94" name="Straight Arrow Connector 93"/>
          <p:cNvCxnSpPr/>
          <p:nvPr/>
        </p:nvCxnSpPr>
        <p:spPr>
          <a:xfrm>
            <a:off x="9838112" y="3713234"/>
            <a:ext cx="189562" cy="306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7910815" y="5441716"/>
            <a:ext cx="3926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(Not useful for now since there is only one JobNode in JobGraph)</a:t>
            </a:r>
          </a:p>
        </p:txBody>
      </p:sp>
    </p:spTree>
    <p:extLst>
      <p:ext uri="{BB962C8B-B14F-4D97-AF65-F5344CB8AC3E}">
        <p14:creationId xmlns:p14="http://schemas.microsoft.com/office/powerpoint/2010/main" val="21149570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8577"/>
            <a:ext cx="10515600" cy="1325563"/>
          </a:xfrm>
        </p:spPr>
        <p:txBody>
          <a:bodyPr/>
          <a:lstStyle/>
          <a:p>
            <a:r>
              <a:rPr lang="en-US" dirty="0" err="1"/>
              <a:t>RemoteApplication</a:t>
            </a:r>
            <a:r>
              <a:rPr lang="en-US" altLang="zh-CN" dirty="0" err="1"/>
              <a:t>Runner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8065" y="1166986"/>
            <a:ext cx="5868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8. Write the </a:t>
            </a:r>
            <a:r>
              <a:rPr lang="en-US" dirty="0" err="1"/>
              <a:t>ExecutionPlan</a:t>
            </a:r>
            <a:r>
              <a:rPr lang="en-US" dirty="0"/>
              <a:t>(JobGraph) to a file in JSON form.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8064" y="2492549"/>
            <a:ext cx="5868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9. Create the intermediate streams physically and store them in StreamManager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8063" y="5476193"/>
            <a:ext cx="5868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10. According to </a:t>
            </a:r>
            <a:r>
              <a:rPr lang="en-US" dirty="0" err="1"/>
              <a:t>ExecutionPlan</a:t>
            </a:r>
            <a:r>
              <a:rPr lang="en-US" dirty="0"/>
              <a:t>(JobGraph), run all jobs(JobNode) one by one using respective </a:t>
            </a:r>
            <a:r>
              <a:rPr lang="en-US" dirty="0" err="1"/>
              <a:t>JobRunner</a:t>
            </a:r>
            <a:r>
              <a:rPr lang="en-US" dirty="0"/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158" y="1166986"/>
            <a:ext cx="5657850" cy="3114675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3" idx="3"/>
          </p:cNvCxnSpPr>
          <p:nvPr/>
        </p:nvCxnSpPr>
        <p:spPr>
          <a:xfrm>
            <a:off x="5976850" y="1351652"/>
            <a:ext cx="648394" cy="535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852160" y="2394845"/>
            <a:ext cx="798022" cy="364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271438" y="3236584"/>
            <a:ext cx="1578249" cy="2590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73" y="3406595"/>
            <a:ext cx="4185890" cy="155740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endCxn id="16" idx="3"/>
          </p:cNvCxnSpPr>
          <p:nvPr/>
        </p:nvCxnSpPr>
        <p:spPr>
          <a:xfrm flipH="1">
            <a:off x="4559963" y="2433455"/>
            <a:ext cx="2214910" cy="1751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8489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24831"/>
            <a:ext cx="10515600" cy="1325563"/>
          </a:xfrm>
        </p:spPr>
        <p:txBody>
          <a:bodyPr/>
          <a:lstStyle/>
          <a:p>
            <a:r>
              <a:rPr lang="en-US" dirty="0"/>
              <a:t>Divide </a:t>
            </a:r>
            <a:r>
              <a:rPr lang="en-US" dirty="0" err="1"/>
              <a:t>JobGraph</a:t>
            </a:r>
            <a:r>
              <a:rPr lang="en-US" dirty="0"/>
              <a:t> into Jobs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4565" y="677566"/>
            <a:ext cx="5868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10. According to </a:t>
            </a:r>
            <a:r>
              <a:rPr lang="en-US" dirty="0" err="1"/>
              <a:t>ExecutionPlan</a:t>
            </a:r>
            <a:r>
              <a:rPr lang="en-US" dirty="0"/>
              <a:t>(</a:t>
            </a:r>
            <a:r>
              <a:rPr lang="en-US" dirty="0" err="1"/>
              <a:t>JobGraph</a:t>
            </a:r>
            <a:r>
              <a:rPr lang="en-US" dirty="0"/>
              <a:t>), run all jobs(JobNode) one by one using respective </a:t>
            </a:r>
            <a:r>
              <a:rPr lang="en-US" dirty="0" err="1"/>
              <a:t>JobRunner</a:t>
            </a:r>
            <a:r>
              <a:rPr lang="en-US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4770" y="1323897"/>
            <a:ext cx="4031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 Get </a:t>
            </a:r>
            <a:r>
              <a:rPr lang="en-US" dirty="0" err="1"/>
              <a:t>j</a:t>
            </a:r>
            <a:r>
              <a:rPr lang="en-US" altLang="zh-CN" dirty="0" err="1"/>
              <a:t>son</a:t>
            </a:r>
            <a:r>
              <a:rPr lang="en-US" altLang="zh-CN" dirty="0"/>
              <a:t> representation of </a:t>
            </a:r>
            <a:r>
              <a:rPr lang="en-US" altLang="zh-CN" dirty="0" err="1"/>
              <a:t>JobGraph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4770" y="2548937"/>
            <a:ext cx="400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 Sort all </a:t>
            </a:r>
            <a:r>
              <a:rPr lang="en-US" dirty="0" err="1"/>
              <a:t>JobNodes</a:t>
            </a:r>
            <a:r>
              <a:rPr lang="en-US" dirty="0"/>
              <a:t> topological order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4770" y="3773978"/>
            <a:ext cx="4738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 For each </a:t>
            </a:r>
            <a:r>
              <a:rPr lang="en-US" dirty="0" err="1"/>
              <a:t>JobNode</a:t>
            </a:r>
            <a:r>
              <a:rPr lang="en-US" dirty="0"/>
              <a:t>, generate its </a:t>
            </a:r>
            <a:r>
              <a:rPr lang="en-US" dirty="0" err="1"/>
              <a:t>JobConfig</a:t>
            </a:r>
            <a:r>
              <a:rPr lang="en-US" dirty="0"/>
              <a:t> from whole </a:t>
            </a:r>
            <a:r>
              <a:rPr lang="en-US" dirty="0" err="1"/>
              <a:t>json</a:t>
            </a:r>
            <a:r>
              <a:rPr lang="en-US" dirty="0"/>
              <a:t> </a:t>
            </a:r>
            <a:r>
              <a:rPr lang="en-US" dirty="0" err="1"/>
              <a:t>config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350" y="344300"/>
            <a:ext cx="5372100" cy="8667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465" y="1260713"/>
            <a:ext cx="6610350" cy="180975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636251" y="1565929"/>
            <a:ext cx="1265785" cy="266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087389" y="492900"/>
            <a:ext cx="1014153" cy="483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430684" y="2733603"/>
            <a:ext cx="1296785" cy="76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028" y="3070463"/>
            <a:ext cx="4286250" cy="1419225"/>
          </a:xfrm>
          <a:prstGeom prst="rect">
            <a:avLst/>
          </a:prstGeom>
        </p:spPr>
      </p:pic>
      <p:cxnSp>
        <p:nvCxnSpPr>
          <p:cNvPr id="20" name="Straight Arrow Connector 19"/>
          <p:cNvCxnSpPr>
            <a:endCxn id="18" idx="1"/>
          </p:cNvCxnSpPr>
          <p:nvPr/>
        </p:nvCxnSpPr>
        <p:spPr>
          <a:xfrm>
            <a:off x="4430684" y="2733603"/>
            <a:ext cx="1267344" cy="1046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4465" y="4489688"/>
            <a:ext cx="4972223" cy="13417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7469" y="6002891"/>
            <a:ext cx="6600825" cy="466725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5064356" y="4097143"/>
            <a:ext cx="592109" cy="1331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064356" y="4097143"/>
            <a:ext cx="633672" cy="1996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3887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156364" cy="1325563"/>
          </a:xfrm>
        </p:spPr>
        <p:txBody>
          <a:bodyPr/>
          <a:lstStyle/>
          <a:p>
            <a:r>
              <a:rPr lang="en-US" dirty="0" err="1"/>
              <a:t>JobRunner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054722" y="2039391"/>
            <a:ext cx="3697790" cy="9441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306889" y="2004535"/>
            <a:ext cx="1255222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JobRunner</a:t>
            </a:r>
            <a:endParaRPr lang="en-US" dirty="0"/>
          </a:p>
        </p:txBody>
      </p:sp>
      <p:cxnSp>
        <p:nvCxnSpPr>
          <p:cNvPr id="7" name="Straight Arrow Connector 6"/>
          <p:cNvCxnSpPr>
            <a:stCxn id="10" idx="2"/>
            <a:endCxn id="4" idx="0"/>
          </p:cNvCxnSpPr>
          <p:nvPr/>
        </p:nvCxnSpPr>
        <p:spPr>
          <a:xfrm>
            <a:off x="8902933" y="891607"/>
            <a:ext cx="684" cy="1147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575369" y="176713"/>
            <a:ext cx="4655127" cy="71489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306889" y="304484"/>
            <a:ext cx="3865418" cy="382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RemoteApplicationRunner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201296" y="912162"/>
            <a:ext cx="1945178" cy="9504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284422" y="939250"/>
            <a:ext cx="1803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JobConfig</a:t>
            </a:r>
            <a:endParaRPr lang="en-US" dirty="0"/>
          </a:p>
          <a:p>
            <a:r>
              <a:rPr lang="en-US" dirty="0"/>
              <a:t>(from </a:t>
            </a:r>
            <a:r>
              <a:rPr lang="en-US" dirty="0" err="1"/>
              <a:t>JobGraph</a:t>
            </a:r>
            <a:r>
              <a:rPr lang="en-US" dirty="0"/>
              <a:t> </a:t>
            </a:r>
            <a:r>
              <a:rPr lang="en-US" dirty="0" err="1"/>
              <a:t>json</a:t>
            </a:r>
            <a:r>
              <a:rPr lang="en-US" dirty="0"/>
              <a:t> file)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4568" y="1216248"/>
            <a:ext cx="5295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en-US" dirty="0"/>
              <a:t>. For each job, </a:t>
            </a:r>
            <a:r>
              <a:rPr lang="en-US" dirty="0" err="1"/>
              <a:t>RemoteApplicationRunner</a:t>
            </a:r>
            <a:r>
              <a:rPr lang="en-US" dirty="0"/>
              <a:t> create </a:t>
            </a:r>
            <a:r>
              <a:rPr lang="en-US" dirty="0" err="1"/>
              <a:t>JobRunner</a:t>
            </a:r>
            <a:r>
              <a:rPr lang="en-US" dirty="0"/>
              <a:t> using the job </a:t>
            </a:r>
            <a:r>
              <a:rPr lang="en-US" dirty="0" err="1"/>
              <a:t>config</a:t>
            </a:r>
            <a:r>
              <a:rPr lang="en-US" dirty="0"/>
              <a:t> get from </a:t>
            </a:r>
            <a:r>
              <a:rPr lang="en-US" dirty="0" err="1"/>
              <a:t>JobGraph</a:t>
            </a:r>
            <a:r>
              <a:rPr lang="en-US" dirty="0"/>
              <a:t>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4568" y="2223337"/>
            <a:ext cx="5220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r>
              <a:rPr lang="en-US" dirty="0"/>
              <a:t>. </a:t>
            </a:r>
            <a:r>
              <a:rPr lang="en-US" dirty="0" err="1"/>
              <a:t>JobRunner</a:t>
            </a:r>
            <a:r>
              <a:rPr lang="en-US" dirty="0"/>
              <a:t> update the job </a:t>
            </a:r>
            <a:r>
              <a:rPr lang="en-US" dirty="0" err="1"/>
              <a:t>config</a:t>
            </a:r>
            <a:r>
              <a:rPr lang="en-US" dirty="0"/>
              <a:t> in coordinator stream for other nodes to use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46474" y="1325563"/>
            <a:ext cx="698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</a:t>
            </a:r>
          </a:p>
        </p:txBody>
      </p:sp>
      <p:cxnSp>
        <p:nvCxnSpPr>
          <p:cNvPr id="24" name="Straight Arrow Connector 23"/>
          <p:cNvCxnSpPr>
            <a:stCxn id="4" idx="1"/>
            <a:endCxn id="36" idx="0"/>
          </p:cNvCxnSpPr>
          <p:nvPr/>
        </p:nvCxnSpPr>
        <p:spPr>
          <a:xfrm flipH="1">
            <a:off x="5962434" y="2511467"/>
            <a:ext cx="1092288" cy="907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172200" y="5883308"/>
            <a:ext cx="5208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YARN cluster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5176881" y="3418806"/>
            <a:ext cx="1571106" cy="109129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5210132" y="3641285"/>
            <a:ext cx="1504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CoordinatorSystemStream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6222" y="2829325"/>
            <a:ext cx="752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r>
              <a:rPr lang="en-US" dirty="0"/>
              <a:t>.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02091" y="3733163"/>
            <a:ext cx="5212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r>
              <a:rPr lang="en-US" dirty="0"/>
              <a:t>. </a:t>
            </a:r>
            <a:r>
              <a:rPr lang="en-US" dirty="0" err="1"/>
              <a:t>JobRunner</a:t>
            </a:r>
            <a:r>
              <a:rPr lang="en-US" dirty="0"/>
              <a:t> create the actual Job using </a:t>
            </a:r>
            <a:r>
              <a:rPr lang="en-US" dirty="0" err="1"/>
              <a:t>JobConfig</a:t>
            </a:r>
            <a:r>
              <a:rPr lang="en-US" dirty="0"/>
              <a:t> and </a:t>
            </a:r>
            <a:r>
              <a:rPr lang="en-US" dirty="0" err="1"/>
              <a:t>JobFactory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02091" y="4463708"/>
            <a:ext cx="52203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r>
              <a:rPr lang="en-US" dirty="0"/>
              <a:t>. </a:t>
            </a:r>
            <a:r>
              <a:rPr lang="en-US" dirty="0" err="1"/>
              <a:t>YarnJob</a:t>
            </a:r>
            <a:r>
              <a:rPr lang="en-US" dirty="0"/>
              <a:t> use </a:t>
            </a:r>
            <a:r>
              <a:rPr lang="en-US" dirty="0" err="1"/>
              <a:t>ClientHelper</a:t>
            </a:r>
            <a:r>
              <a:rPr lang="en-US" dirty="0"/>
              <a:t> to build and submit ApplicationSubmissionContext to YARN to start the YARN application</a:t>
            </a:r>
          </a:p>
        </p:txBody>
      </p:sp>
      <p:sp>
        <p:nvSpPr>
          <p:cNvPr id="47" name="Rectangle 46"/>
          <p:cNvSpPr/>
          <p:nvPr/>
        </p:nvSpPr>
        <p:spPr>
          <a:xfrm rot="19248148">
            <a:off x="5929186" y="2607452"/>
            <a:ext cx="1092920" cy="307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JobConfig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7529715" y="3544081"/>
            <a:ext cx="2636752" cy="12428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7529715" y="2378208"/>
            <a:ext cx="53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r>
              <a:rPr lang="en-US" dirty="0"/>
              <a:t>.</a:t>
            </a:r>
          </a:p>
        </p:txBody>
      </p:sp>
      <p:sp>
        <p:nvSpPr>
          <p:cNvPr id="68" name="Rectangle 67"/>
          <p:cNvSpPr/>
          <p:nvPr/>
        </p:nvSpPr>
        <p:spPr>
          <a:xfrm>
            <a:off x="7743167" y="4076959"/>
            <a:ext cx="2261063" cy="5192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8104911" y="4160908"/>
            <a:ext cx="1418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ClientHelper</a:t>
            </a:r>
          </a:p>
        </p:txBody>
      </p:sp>
      <p:cxnSp>
        <p:nvCxnSpPr>
          <p:cNvPr id="72" name="Straight Connector 71"/>
          <p:cNvCxnSpPr/>
          <p:nvPr/>
        </p:nvCxnSpPr>
        <p:spPr>
          <a:xfrm>
            <a:off x="5428212" y="5106469"/>
            <a:ext cx="6789958" cy="846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8" idx="2"/>
          </p:cNvCxnSpPr>
          <p:nvPr/>
        </p:nvCxnSpPr>
        <p:spPr>
          <a:xfrm flipH="1">
            <a:off x="8873698" y="4596201"/>
            <a:ext cx="1" cy="1183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7074976" y="4922365"/>
            <a:ext cx="1739112" cy="63295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ApplicationSubmissionContext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8892077" y="4742884"/>
            <a:ext cx="39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r>
              <a:rPr lang="en-US" dirty="0"/>
              <a:t>.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467219" y="5112672"/>
            <a:ext cx="1753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Remote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467219" y="4786944"/>
            <a:ext cx="148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74568" y="6036651"/>
            <a:ext cx="4727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ClientHelper is the last station on local machine.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2" y="5497582"/>
            <a:ext cx="5212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6. </a:t>
            </a:r>
            <a:r>
              <a:rPr lang="en-US" altLang="zh-CN" dirty="0" err="1"/>
              <a:t>JobRunner</a:t>
            </a:r>
            <a:r>
              <a:rPr lang="en-US" altLang="zh-CN" dirty="0"/>
              <a:t> waits submit result for 500ms and quit.  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953420" y="2337045"/>
            <a:ext cx="755304" cy="618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254728" y="3507047"/>
            <a:ext cx="633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6.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2"/>
          </p:cNvCxnSpPr>
          <p:nvPr/>
        </p:nvCxnSpPr>
        <p:spPr>
          <a:xfrm flipH="1">
            <a:off x="9944619" y="2955409"/>
            <a:ext cx="386453" cy="28405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7861264" y="2337045"/>
            <a:ext cx="1960069" cy="4424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8024648" y="2367192"/>
            <a:ext cx="163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Yarn</a:t>
            </a:r>
            <a:r>
              <a:rPr lang="en-US" altLang="zh-CN" dirty="0" err="1"/>
              <a:t>JobFactory</a:t>
            </a:r>
            <a:endParaRPr lang="en-US" dirty="0"/>
          </a:p>
        </p:txBody>
      </p:sp>
      <p:cxnSp>
        <p:nvCxnSpPr>
          <p:cNvPr id="34" name="Straight Arrow Connector 33"/>
          <p:cNvCxnSpPr>
            <a:stCxn id="23" idx="2"/>
            <a:endCxn id="60" idx="0"/>
          </p:cNvCxnSpPr>
          <p:nvPr/>
        </p:nvCxnSpPr>
        <p:spPr>
          <a:xfrm>
            <a:off x="8841299" y="2779477"/>
            <a:ext cx="6792" cy="764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7595457" y="3072520"/>
            <a:ext cx="1208390" cy="3576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JobConfig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8798118" y="3088499"/>
            <a:ext cx="575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83811" y="2976115"/>
            <a:ext cx="4943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 </a:t>
            </a:r>
            <a:r>
              <a:rPr lang="en-US" altLang="zh-CN" dirty="0" err="1"/>
              <a:t>JobRunner</a:t>
            </a:r>
            <a:r>
              <a:rPr lang="en-US" altLang="zh-CN" dirty="0"/>
              <a:t> create a instance of </a:t>
            </a:r>
            <a:r>
              <a:rPr lang="en-US" altLang="zh-CN" dirty="0" err="1"/>
              <a:t>JobFactory</a:t>
            </a:r>
            <a:r>
              <a:rPr lang="en-US" altLang="zh-CN" dirty="0"/>
              <a:t> according to </a:t>
            </a:r>
            <a:r>
              <a:rPr lang="en-US" altLang="zh-CN" dirty="0" err="1"/>
              <a:t>configs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8387536" y="3632750"/>
            <a:ext cx="1058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YarnJob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949748" y="5795926"/>
            <a:ext cx="2216719" cy="79835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8179589" y="5866914"/>
            <a:ext cx="1343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YARN Application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9973984" y="2484943"/>
            <a:ext cx="806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Timer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2893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6644975" y="4769853"/>
            <a:ext cx="3399905" cy="174719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0264"/>
            <a:ext cx="10515600" cy="1325563"/>
          </a:xfrm>
        </p:spPr>
        <p:txBody>
          <a:bodyPr/>
          <a:lstStyle/>
          <a:p>
            <a:r>
              <a:rPr lang="en-US" dirty="0" err="1"/>
              <a:t>Configs</a:t>
            </a:r>
            <a:r>
              <a:rPr lang="en-US" dirty="0"/>
              <a:t> to </a:t>
            </a:r>
            <a:r>
              <a:rPr lang="en-US" dirty="0" err="1"/>
              <a:t>CoordinatorStream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407" y="751984"/>
            <a:ext cx="5220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r>
              <a:rPr lang="en-US" dirty="0"/>
              <a:t>. </a:t>
            </a:r>
            <a:r>
              <a:rPr lang="en-US" dirty="0" err="1"/>
              <a:t>JobRunner</a:t>
            </a:r>
            <a:r>
              <a:rPr lang="en-US" dirty="0"/>
              <a:t> update the job </a:t>
            </a:r>
            <a:r>
              <a:rPr lang="en-US" dirty="0" err="1"/>
              <a:t>config</a:t>
            </a:r>
            <a:r>
              <a:rPr lang="en-US"/>
              <a:t> in coordinator stream for jobs and tasks in cluster to use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4976" y="1439515"/>
            <a:ext cx="5174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(1)Get </a:t>
            </a:r>
            <a:r>
              <a:rPr lang="en-US" dirty="0" err="1"/>
              <a:t>CoordinatorStreamSystemProducer</a:t>
            </a:r>
            <a:r>
              <a:rPr lang="en-US" dirty="0"/>
              <a:t> and </a:t>
            </a:r>
            <a:r>
              <a:rPr lang="en-US" dirty="0" err="1"/>
              <a:t>CoordinatorStreamSystemConsumer</a:t>
            </a:r>
            <a:r>
              <a:rPr lang="en-US" dirty="0"/>
              <a:t> from </a:t>
            </a:r>
            <a:r>
              <a:rPr lang="en-US" dirty="0" err="1"/>
              <a:t>Config</a:t>
            </a:r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4976" y="2237223"/>
            <a:ext cx="4779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  <a:r>
              <a:rPr lang="en-US" altLang="zh-CN" dirty="0"/>
              <a:t>Create the </a:t>
            </a:r>
            <a:r>
              <a:rPr lang="en-US" altLang="zh-CN" dirty="0" err="1"/>
              <a:t>CoordinatorSystemStream</a:t>
            </a:r>
            <a:r>
              <a:rPr lang="en-US" altLang="zh-CN" dirty="0"/>
              <a:t> by using </a:t>
            </a:r>
            <a:r>
              <a:rPr lang="en-US" altLang="zh-CN" dirty="0" err="1"/>
              <a:t>SystemFactory</a:t>
            </a:r>
            <a:r>
              <a:rPr lang="en-US" altLang="zh-CN" dirty="0"/>
              <a:t> (</a:t>
            </a:r>
            <a:r>
              <a:rPr lang="en-US" altLang="zh-CN" dirty="0" err="1"/>
              <a:t>KafkaSystemFactory</a:t>
            </a:r>
            <a:r>
              <a:rPr lang="en-US" altLang="zh-CN" dirty="0"/>
              <a:t>) if it doesn’t exists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77272" y="4206207"/>
            <a:ext cx="4572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 Read all </a:t>
            </a:r>
            <a:r>
              <a:rPr lang="en-US" dirty="0" err="1"/>
              <a:t>configs</a:t>
            </a:r>
            <a:r>
              <a:rPr lang="en-US" dirty="0"/>
              <a:t> (new and old) from </a:t>
            </a:r>
            <a:r>
              <a:rPr lang="en-US" dirty="0" err="1"/>
              <a:t>CoordinatorSystemStream</a:t>
            </a:r>
            <a:r>
              <a:rPr lang="en-US" dirty="0"/>
              <a:t> by using Consumer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1039" y="3249296"/>
            <a:ext cx="5041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 If reset flag is true(true by default), write configurations to </a:t>
            </a:r>
            <a:r>
              <a:rPr lang="en-US" dirty="0" err="1"/>
              <a:t>CoordinatorSystemStream</a:t>
            </a:r>
            <a:r>
              <a:rPr lang="en-US" dirty="0"/>
              <a:t> by using </a:t>
            </a:r>
            <a:r>
              <a:rPr lang="en-US" dirty="0" err="1"/>
              <a:t>CoordinatorStreamProducer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81639" y="4712355"/>
            <a:ext cx="2726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CoordinatorSystemStream</a:t>
            </a:r>
            <a:endParaRPr lang="en-US" dirty="0"/>
          </a:p>
          <a:p>
            <a:r>
              <a:rPr lang="en-US" dirty="0"/>
              <a:t>(Using Kafka System)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873573" y="5313753"/>
            <a:ext cx="2942706" cy="102858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796286" y="5242651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Configs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981639" y="5611983"/>
            <a:ext cx="739837" cy="634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052304" y="5625032"/>
            <a:ext cx="706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K-V pair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817079" y="5611983"/>
            <a:ext cx="739837" cy="634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887744" y="5625032"/>
            <a:ext cx="706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K-V pair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644215" y="5625032"/>
            <a:ext cx="739837" cy="634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8714880" y="5638081"/>
            <a:ext cx="706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K-V pair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433938" y="5665846"/>
            <a:ext cx="324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911426" y="996389"/>
            <a:ext cx="4497185" cy="165537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623823" y="996389"/>
            <a:ext cx="1654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JobRunner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8361611" y="1398315"/>
            <a:ext cx="1924388" cy="10321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8394867" y="1547729"/>
            <a:ext cx="1916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CoordinatorSreamSystemConsumer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184740" y="1400138"/>
            <a:ext cx="1845426" cy="10321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6209682" y="1548165"/>
            <a:ext cx="193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CoordinatorSreamSystemProducer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0" idx="2"/>
          </p:cNvCxnSpPr>
          <p:nvPr/>
        </p:nvCxnSpPr>
        <p:spPr>
          <a:xfrm>
            <a:off x="7107453" y="2432282"/>
            <a:ext cx="91369" cy="23131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28" idx="2"/>
          </p:cNvCxnSpPr>
          <p:nvPr/>
        </p:nvCxnSpPr>
        <p:spPr>
          <a:xfrm flipV="1">
            <a:off x="9274012" y="2430459"/>
            <a:ext cx="49793" cy="231498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821094" y="1676822"/>
            <a:ext cx="51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125029" y="2874776"/>
            <a:ext cx="2003240" cy="10224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10125028" y="2934232"/>
            <a:ext cx="2227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KafkaSystemFactory</a:t>
            </a:r>
            <a:endParaRPr lang="en-US" dirty="0"/>
          </a:p>
        </p:txBody>
      </p:sp>
      <p:cxnSp>
        <p:nvCxnSpPr>
          <p:cNvPr id="52" name="Straight Arrow Connector 51"/>
          <p:cNvCxnSpPr>
            <a:stCxn id="24" idx="3"/>
            <a:endCxn id="49" idx="0"/>
          </p:cNvCxnSpPr>
          <p:nvPr/>
        </p:nvCxnSpPr>
        <p:spPr>
          <a:xfrm>
            <a:off x="10408611" y="1824075"/>
            <a:ext cx="718038" cy="10507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81" idx="2"/>
            <a:endCxn id="13" idx="3"/>
          </p:cNvCxnSpPr>
          <p:nvPr/>
        </p:nvCxnSpPr>
        <p:spPr>
          <a:xfrm flipH="1">
            <a:off x="10044880" y="3740788"/>
            <a:ext cx="1080045" cy="19026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0470991" y="2364678"/>
            <a:ext cx="83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0408611" y="3965133"/>
            <a:ext cx="83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680411" y="4182716"/>
            <a:ext cx="462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</a:t>
            </a:r>
          </a:p>
        </p:txBody>
      </p:sp>
      <p:sp>
        <p:nvSpPr>
          <p:cNvPr id="69" name="Rectangle 68"/>
          <p:cNvSpPr/>
          <p:nvPr/>
        </p:nvSpPr>
        <p:spPr>
          <a:xfrm rot="16200000">
            <a:off x="6217796" y="3321947"/>
            <a:ext cx="1267186" cy="3728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 rot="16200000">
            <a:off x="6150217" y="3314963"/>
            <a:ext cx="1413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</a:t>
            </a:r>
            <a:r>
              <a:rPr lang="en-US" dirty="0" err="1"/>
              <a:t>Configs</a:t>
            </a:r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 rot="16200000">
            <a:off x="8452539" y="3237267"/>
            <a:ext cx="1215462" cy="4124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 rot="16200000">
            <a:off x="8434716" y="3241649"/>
            <a:ext cx="130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</a:t>
            </a:r>
            <a:r>
              <a:rPr lang="en-US" dirty="0" err="1"/>
              <a:t>Configs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8893566" y="4089726"/>
            <a:ext cx="459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</a:t>
            </a:r>
          </a:p>
        </p:txBody>
      </p:sp>
      <p:sp>
        <p:nvSpPr>
          <p:cNvPr id="81" name="Rectangle 80"/>
          <p:cNvSpPr/>
          <p:nvPr/>
        </p:nvSpPr>
        <p:spPr>
          <a:xfrm>
            <a:off x="10213021" y="3303564"/>
            <a:ext cx="1823808" cy="4372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10408611" y="3312725"/>
            <a:ext cx="1551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SystemAdmin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371039" y="5204181"/>
            <a:ext cx="51486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(5) If reset flag is true, delete old </a:t>
            </a:r>
            <a:r>
              <a:rPr lang="en-US" dirty="0" err="1"/>
              <a:t>configs</a:t>
            </a:r>
            <a:r>
              <a:rPr lang="en-US" dirty="0"/>
              <a:t> in </a:t>
            </a:r>
            <a:r>
              <a:rPr lang="en-US" dirty="0" err="1"/>
              <a:t>CoordinatorSystemStream</a:t>
            </a:r>
            <a:r>
              <a:rPr lang="en-US" dirty="0"/>
              <a:t> that are not defined in new </a:t>
            </a:r>
            <a:r>
              <a:rPr lang="en-US" dirty="0" err="1"/>
              <a:t>configs</a:t>
            </a:r>
            <a:r>
              <a:rPr lang="en-US" dirty="0"/>
              <a:t> by using Producer</a:t>
            </a:r>
          </a:p>
        </p:txBody>
      </p:sp>
      <p:cxnSp>
        <p:nvCxnSpPr>
          <p:cNvPr id="88" name="Straight Arrow Connector 87"/>
          <p:cNvCxnSpPr/>
          <p:nvPr/>
        </p:nvCxnSpPr>
        <p:spPr>
          <a:xfrm>
            <a:off x="7449707" y="2430459"/>
            <a:ext cx="56686" cy="23393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 rot="16200000">
            <a:off x="7049107" y="3279910"/>
            <a:ext cx="1389293" cy="3728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 rot="16200000">
            <a:off x="6908396" y="3199793"/>
            <a:ext cx="168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delete </a:t>
            </a:r>
            <a:r>
              <a:rPr lang="en-US" dirty="0" err="1"/>
              <a:t>Configs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7485058" y="4216375"/>
            <a:ext cx="47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(5)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44976" y="6236334"/>
            <a:ext cx="3981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reset flag is false, </a:t>
            </a:r>
            <a:r>
              <a:rPr lang="en-US" dirty="0" err="1">
                <a:solidFill>
                  <a:srgbClr val="FF0000"/>
                </a:solidFill>
              </a:rPr>
              <a:t>configs</a:t>
            </a:r>
            <a:r>
              <a:rPr lang="en-US" dirty="0">
                <a:solidFill>
                  <a:srgbClr val="FF0000"/>
                </a:solidFill>
              </a:rPr>
              <a:t> will not be written to the coordinator stream?</a:t>
            </a:r>
          </a:p>
        </p:txBody>
      </p:sp>
    </p:spTree>
    <p:extLst>
      <p:ext uri="{BB962C8B-B14F-4D97-AF65-F5344CB8AC3E}">
        <p14:creationId xmlns:p14="http://schemas.microsoft.com/office/powerpoint/2010/main" val="24359012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66899"/>
            <a:ext cx="10515600" cy="1325563"/>
          </a:xfrm>
        </p:spPr>
        <p:txBody>
          <a:bodyPr/>
          <a:lstStyle/>
          <a:p>
            <a:r>
              <a:rPr lang="en-US" dirty="0" err="1"/>
              <a:t>Configs</a:t>
            </a:r>
            <a:r>
              <a:rPr lang="en-US" dirty="0"/>
              <a:t> to </a:t>
            </a:r>
            <a:r>
              <a:rPr lang="en-US" dirty="0" err="1"/>
              <a:t>CoordinatorStream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407" y="751984"/>
            <a:ext cx="5220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r>
              <a:rPr lang="en-US" dirty="0"/>
              <a:t>. </a:t>
            </a:r>
            <a:r>
              <a:rPr lang="en-US" dirty="0" err="1"/>
              <a:t>JobRunner</a:t>
            </a:r>
            <a:r>
              <a:rPr lang="en-US" dirty="0"/>
              <a:t> update the job </a:t>
            </a:r>
            <a:r>
              <a:rPr lang="en-US" dirty="0" err="1"/>
              <a:t>config</a:t>
            </a:r>
            <a:r>
              <a:rPr lang="en-US" dirty="0"/>
              <a:t> in coordinator stream for jobs and tasks in cluster to use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4976" y="1439515"/>
            <a:ext cx="5174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(1)Get </a:t>
            </a:r>
            <a:r>
              <a:rPr lang="en-US" dirty="0" err="1"/>
              <a:t>CoordinatorStreamSystemProducer</a:t>
            </a:r>
            <a:r>
              <a:rPr lang="en-US" dirty="0"/>
              <a:t> and </a:t>
            </a:r>
            <a:r>
              <a:rPr lang="en-US" dirty="0" err="1"/>
              <a:t>CoordinatorStreamSystemConsumer</a:t>
            </a:r>
            <a:r>
              <a:rPr lang="en-US" dirty="0"/>
              <a:t> from </a:t>
            </a:r>
            <a:r>
              <a:rPr lang="en-US" dirty="0" err="1"/>
              <a:t>Config</a:t>
            </a:r>
            <a:r>
              <a:rPr lang="en-US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4976" y="2237223"/>
            <a:ext cx="4779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  <a:r>
              <a:rPr lang="en-US" altLang="zh-CN" dirty="0"/>
              <a:t>Create the </a:t>
            </a:r>
            <a:r>
              <a:rPr lang="en-US" altLang="zh-CN" dirty="0" err="1"/>
              <a:t>CoordinatorSystemStream</a:t>
            </a:r>
            <a:r>
              <a:rPr lang="en-US" altLang="zh-CN" dirty="0"/>
              <a:t> by using </a:t>
            </a:r>
            <a:r>
              <a:rPr lang="en-US" altLang="zh-CN" dirty="0" err="1"/>
              <a:t>SystemFactory</a:t>
            </a:r>
            <a:r>
              <a:rPr lang="en-US" altLang="zh-CN" dirty="0"/>
              <a:t> (</a:t>
            </a:r>
            <a:r>
              <a:rPr lang="en-US" altLang="zh-CN" dirty="0" err="1"/>
              <a:t>KafkaSystemFactory</a:t>
            </a:r>
            <a:r>
              <a:rPr lang="en-US" altLang="zh-CN" dirty="0"/>
              <a:t>) if it doesn’t exists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7272" y="4206207"/>
            <a:ext cx="4572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 Read all </a:t>
            </a:r>
            <a:r>
              <a:rPr lang="en-US" dirty="0" err="1"/>
              <a:t>configs</a:t>
            </a:r>
            <a:r>
              <a:rPr lang="en-US" dirty="0"/>
              <a:t> (new and old) from </a:t>
            </a:r>
            <a:r>
              <a:rPr lang="en-US" dirty="0" err="1"/>
              <a:t>CoordinatorSystemStream</a:t>
            </a:r>
            <a:r>
              <a:rPr lang="en-US" dirty="0"/>
              <a:t> by using Consumer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1039" y="3249296"/>
            <a:ext cx="5041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 If reset flag is true(true by default), write configurations to </a:t>
            </a:r>
            <a:r>
              <a:rPr lang="en-US" dirty="0" err="1"/>
              <a:t>CoordinatorSystemStream</a:t>
            </a:r>
            <a:r>
              <a:rPr lang="en-US" dirty="0"/>
              <a:t> by using </a:t>
            </a:r>
            <a:r>
              <a:rPr lang="en-US" dirty="0" err="1"/>
              <a:t>CoordinatorStreamProducer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71039" y="5204181"/>
            <a:ext cx="51486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(5) If reset flag is true, delete old </a:t>
            </a:r>
            <a:r>
              <a:rPr lang="en-US" dirty="0" err="1"/>
              <a:t>configs</a:t>
            </a:r>
            <a:r>
              <a:rPr lang="en-US" dirty="0"/>
              <a:t> in </a:t>
            </a:r>
            <a:r>
              <a:rPr lang="en-US" dirty="0" err="1"/>
              <a:t>CoordinatorSystemStream</a:t>
            </a:r>
            <a:r>
              <a:rPr lang="en-US" dirty="0"/>
              <a:t> that are not defined in new </a:t>
            </a:r>
            <a:r>
              <a:rPr lang="en-US" dirty="0" err="1"/>
              <a:t>configs</a:t>
            </a:r>
            <a:r>
              <a:rPr lang="en-US" dirty="0"/>
              <a:t> by using Producer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490268"/>
            <a:ext cx="6772275" cy="904875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53EB352-0FF4-4B44-A51B-EF8DFF4CB0BA}"/>
              </a:ext>
            </a:extLst>
          </p:cNvPr>
          <p:cNvCxnSpPr>
            <a:cxnSpLocks/>
          </p:cNvCxnSpPr>
          <p:nvPr/>
        </p:nvCxnSpPr>
        <p:spPr>
          <a:xfrm flipV="1">
            <a:off x="4851400" y="1191569"/>
            <a:ext cx="548637" cy="586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5A3E8D22-F80C-4ACA-B4C9-8095E95F7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151" y="2890475"/>
            <a:ext cx="6420924" cy="1153236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2EDC323-90EF-4308-BEA4-21411F06285F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5124121" y="2698888"/>
            <a:ext cx="485030" cy="76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BB20042C-3001-4979-879A-D6B0D7EF5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95143"/>
            <a:ext cx="4975987" cy="139184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AC985E8-D118-4B70-A427-3A7ED91F0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9151" y="4080135"/>
            <a:ext cx="5038095" cy="971429"/>
          </a:xfrm>
          <a:prstGeom prst="rect">
            <a:avLst/>
          </a:prstGeom>
        </p:spPr>
      </p:pic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8A2B0457-AA44-4C15-BDA8-43F95CCA2384}"/>
              </a:ext>
            </a:extLst>
          </p:cNvPr>
          <p:cNvCxnSpPr>
            <a:cxnSpLocks/>
          </p:cNvCxnSpPr>
          <p:nvPr/>
        </p:nvCxnSpPr>
        <p:spPr>
          <a:xfrm>
            <a:off x="4851400" y="3710961"/>
            <a:ext cx="757751" cy="753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A03BDF0D-1044-4D3A-93E8-8C8BF64414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9151" y="5356322"/>
            <a:ext cx="3047619" cy="619048"/>
          </a:xfrm>
          <a:prstGeom prst="rect">
            <a:avLst/>
          </a:prstGeom>
        </p:spPr>
      </p:pic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108896E2-370D-40A2-BE42-DE90A995826C}"/>
              </a:ext>
            </a:extLst>
          </p:cNvPr>
          <p:cNvCxnSpPr>
            <a:endCxn id="27" idx="1"/>
          </p:cNvCxnSpPr>
          <p:nvPr/>
        </p:nvCxnSpPr>
        <p:spPr>
          <a:xfrm>
            <a:off x="4673600" y="4708166"/>
            <a:ext cx="935551" cy="957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29">
            <a:extLst>
              <a:ext uri="{FF2B5EF4-FFF2-40B4-BE49-F238E27FC236}">
                <a16:creationId xmlns:a16="http://schemas.microsoft.com/office/drawing/2014/main" id="{7E2A188B-2C91-46CB-9ECC-91CFC716C8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0553" y="6004926"/>
            <a:ext cx="7178119" cy="853074"/>
          </a:xfrm>
          <a:prstGeom prst="rect">
            <a:avLst/>
          </a:prstGeom>
        </p:spPr>
      </p:pic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8D4BADAE-CE0F-49EE-8406-A3E507E4E912}"/>
              </a:ext>
            </a:extLst>
          </p:cNvPr>
          <p:cNvCxnSpPr>
            <a:endCxn id="30" idx="1"/>
          </p:cNvCxnSpPr>
          <p:nvPr/>
        </p:nvCxnSpPr>
        <p:spPr>
          <a:xfrm>
            <a:off x="4851400" y="5909714"/>
            <a:ext cx="379153" cy="521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6397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8577"/>
            <a:ext cx="10515600" cy="1325563"/>
          </a:xfrm>
        </p:spPr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YarnJob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1" y="785422"/>
            <a:ext cx="5212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 </a:t>
            </a:r>
            <a:r>
              <a:rPr lang="en-US" altLang="zh-CN" dirty="0" err="1"/>
              <a:t>JobRunner</a:t>
            </a:r>
            <a:r>
              <a:rPr lang="en-US" altLang="zh-CN" dirty="0"/>
              <a:t> create a instance of </a:t>
            </a:r>
            <a:r>
              <a:rPr lang="en-US" altLang="zh-CN" dirty="0" err="1"/>
              <a:t>JobFactory</a:t>
            </a:r>
            <a:r>
              <a:rPr lang="en-US" altLang="zh-CN" dirty="0"/>
              <a:t> according to </a:t>
            </a:r>
            <a:r>
              <a:rPr lang="en-US" altLang="zh-CN" dirty="0" err="1"/>
              <a:t>configs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7328" y="2595854"/>
            <a:ext cx="4289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 </a:t>
            </a:r>
            <a:r>
              <a:rPr lang="en-US" altLang="zh-CN" dirty="0" err="1"/>
              <a:t>JobFactory</a:t>
            </a:r>
            <a:r>
              <a:rPr lang="en-US" altLang="zh-CN" dirty="0"/>
              <a:t> translate </a:t>
            </a:r>
            <a:r>
              <a:rPr lang="en-US" altLang="zh-CN" dirty="0" err="1"/>
              <a:t>FileSystem</a:t>
            </a:r>
            <a:r>
              <a:rPr lang="en-US" altLang="zh-CN" dirty="0"/>
              <a:t> </a:t>
            </a:r>
            <a:r>
              <a:rPr lang="en-US" altLang="zh-CN" dirty="0" err="1"/>
              <a:t>configs</a:t>
            </a:r>
            <a:r>
              <a:rPr lang="en-US" altLang="zh-CN" dirty="0"/>
              <a:t> into </a:t>
            </a:r>
            <a:r>
              <a:rPr lang="en-US" altLang="zh-CN" dirty="0" err="1"/>
              <a:t>FileSystem</a:t>
            </a:r>
            <a:r>
              <a:rPr lang="en-US" altLang="zh-CN" dirty="0"/>
              <a:t> format(Hadoop: </a:t>
            </a:r>
            <a:r>
              <a:rPr lang="en-US" altLang="zh-CN" dirty="0" err="1"/>
              <a:t>HConfigs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7328" y="3678793"/>
            <a:ext cx="37906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altLang="zh-CN" dirty="0"/>
              <a:t>2</a:t>
            </a:r>
            <a:r>
              <a:rPr lang="en-US" dirty="0"/>
              <a:t>) </a:t>
            </a:r>
            <a:r>
              <a:rPr lang="en-US" altLang="zh-CN" dirty="0" err="1"/>
              <a:t>JobFactory</a:t>
            </a:r>
            <a:r>
              <a:rPr lang="en-US" altLang="zh-CN" dirty="0"/>
              <a:t> create Job(</a:t>
            </a:r>
            <a:r>
              <a:rPr lang="en-US" altLang="zh-CN" dirty="0" err="1"/>
              <a:t>YarnJob</a:t>
            </a:r>
            <a:r>
              <a:rPr lang="en-US" altLang="zh-CN" dirty="0"/>
              <a:t>) according to </a:t>
            </a:r>
            <a:r>
              <a:rPr lang="en-US" altLang="zh-CN" dirty="0" err="1"/>
              <a:t>configs</a:t>
            </a:r>
            <a:r>
              <a:rPr lang="en-US" altLang="zh-CN" dirty="0"/>
              <a:t> and </a:t>
            </a:r>
            <a:r>
              <a:rPr lang="en-US" altLang="zh-CN" dirty="0" err="1"/>
              <a:t>hConfigs</a:t>
            </a:r>
            <a:r>
              <a:rPr lang="en-US" altLang="zh-CN" dirty="0"/>
              <a:t>.</a:t>
            </a:r>
          </a:p>
          <a:p>
            <a:r>
              <a:rPr lang="en-US" altLang="zh-CN" dirty="0" err="1"/>
              <a:t>YarnJob</a:t>
            </a:r>
            <a:r>
              <a:rPr lang="en-US" altLang="zh-CN" dirty="0"/>
              <a:t> store the </a:t>
            </a:r>
            <a:r>
              <a:rPr lang="en-US" altLang="zh-CN" dirty="0" err="1"/>
              <a:t>configs</a:t>
            </a:r>
            <a:r>
              <a:rPr lang="en-US" altLang="zh-CN" dirty="0"/>
              <a:t> and setup ClientHelper(a helper class contains </a:t>
            </a:r>
            <a:r>
              <a:rPr lang="en-US" altLang="zh-CN" dirty="0" err="1"/>
              <a:t>YarnClient</a:t>
            </a:r>
            <a:r>
              <a:rPr lang="en-US" altLang="zh-CN" dirty="0"/>
              <a:t>, connected to RM in YARN cluster) using </a:t>
            </a:r>
            <a:r>
              <a:rPr lang="en-US" altLang="zh-CN" dirty="0" err="1"/>
              <a:t>hConfigs</a:t>
            </a:r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288578" y="833557"/>
            <a:ext cx="4414059" cy="3912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872152" y="833558"/>
            <a:ext cx="1562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JobRunner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58000" y="1417211"/>
            <a:ext cx="3424844" cy="11786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680960" y="1535909"/>
            <a:ext cx="1612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YarnJobFactory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267007" y="1339562"/>
            <a:ext cx="44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</a:t>
            </a:r>
          </a:p>
        </p:txBody>
      </p:sp>
      <p:cxnSp>
        <p:nvCxnSpPr>
          <p:cNvPr id="13" name="Straight Arrow Connector 12"/>
          <p:cNvCxnSpPr>
            <a:stCxn id="19" idx="3"/>
            <a:endCxn id="22" idx="1"/>
          </p:cNvCxnSpPr>
          <p:nvPr/>
        </p:nvCxnSpPr>
        <p:spPr>
          <a:xfrm flipV="1">
            <a:off x="8057112" y="2243111"/>
            <a:ext cx="885304" cy="4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163495" y="3310338"/>
            <a:ext cx="2687088" cy="13035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935019" y="3252372"/>
            <a:ext cx="132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YarnJob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163494" y="1971140"/>
            <a:ext cx="893618" cy="5526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Configs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8942416" y="1966774"/>
            <a:ext cx="1068185" cy="5526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HConfigs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19" idx="2"/>
            <a:endCxn id="47" idx="0"/>
          </p:cNvCxnSpPr>
          <p:nvPr/>
        </p:nvCxnSpPr>
        <p:spPr>
          <a:xfrm>
            <a:off x="7610303" y="2523813"/>
            <a:ext cx="110656" cy="117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2" idx="2"/>
            <a:endCxn id="33" idx="0"/>
          </p:cNvCxnSpPr>
          <p:nvPr/>
        </p:nvCxnSpPr>
        <p:spPr>
          <a:xfrm flipH="1">
            <a:off x="9047881" y="2519447"/>
            <a:ext cx="428628" cy="1184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178683" y="1900089"/>
            <a:ext cx="642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4.(1)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078929" y="2870955"/>
            <a:ext cx="642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4.(2)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1" y="2032861"/>
            <a:ext cx="4642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r>
              <a:rPr lang="en-US" dirty="0"/>
              <a:t>. </a:t>
            </a:r>
            <a:r>
              <a:rPr lang="en-US" dirty="0" err="1"/>
              <a:t>JobRunner</a:t>
            </a:r>
            <a:r>
              <a:rPr lang="en-US" dirty="0"/>
              <a:t> create the actual Job using </a:t>
            </a:r>
            <a:r>
              <a:rPr lang="en-US" dirty="0" err="1"/>
              <a:t>JobConfig</a:t>
            </a:r>
            <a:r>
              <a:rPr lang="en-US" dirty="0"/>
              <a:t> and </a:t>
            </a:r>
            <a:r>
              <a:rPr lang="en-US" dirty="0" err="1"/>
              <a:t>JobFactory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46066" y="4745653"/>
            <a:ext cx="4640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337142" y="3703733"/>
            <a:ext cx="1421477" cy="7128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8400009" y="3678793"/>
            <a:ext cx="141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ClientHelper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274150" y="3703733"/>
            <a:ext cx="893618" cy="6724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Configs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8478981" y="3990159"/>
            <a:ext cx="1180407" cy="34602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495607" y="3978834"/>
            <a:ext cx="1201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YarnClient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8157899" y="5631409"/>
            <a:ext cx="1897383" cy="79934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/>
          <p:cNvCxnSpPr/>
          <p:nvPr/>
        </p:nvCxnSpPr>
        <p:spPr>
          <a:xfrm>
            <a:off x="5153891" y="5328322"/>
            <a:ext cx="7038109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8" idx="2"/>
            <a:endCxn id="63" idx="0"/>
          </p:cNvCxnSpPr>
          <p:nvPr/>
        </p:nvCxnSpPr>
        <p:spPr>
          <a:xfrm>
            <a:off x="9096202" y="4348166"/>
            <a:ext cx="10389" cy="1283243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8797203" y="5846417"/>
            <a:ext cx="1358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RM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133799" y="5321605"/>
            <a:ext cx="1753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Remote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133799" y="4995877"/>
            <a:ext cx="148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</a:t>
            </a:r>
          </a:p>
        </p:txBody>
      </p:sp>
    </p:spTree>
    <p:extLst>
      <p:ext uri="{BB962C8B-B14F-4D97-AF65-F5344CB8AC3E}">
        <p14:creationId xmlns:p14="http://schemas.microsoft.com/office/powerpoint/2010/main" val="6845481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8577"/>
            <a:ext cx="10515600" cy="1325563"/>
          </a:xfrm>
        </p:spPr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YarnJob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1" y="785422"/>
            <a:ext cx="5212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 </a:t>
            </a:r>
            <a:r>
              <a:rPr lang="en-US" altLang="zh-CN" dirty="0" err="1"/>
              <a:t>JobRunner</a:t>
            </a:r>
            <a:r>
              <a:rPr lang="en-US" altLang="zh-CN" dirty="0"/>
              <a:t> create a instance of </a:t>
            </a:r>
            <a:r>
              <a:rPr lang="en-US" altLang="zh-CN" dirty="0" err="1"/>
              <a:t>JobFactory</a:t>
            </a:r>
            <a:r>
              <a:rPr lang="en-US" altLang="zh-CN" dirty="0"/>
              <a:t> according to </a:t>
            </a:r>
            <a:r>
              <a:rPr lang="en-US" altLang="zh-CN" dirty="0" err="1"/>
              <a:t>configs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7076" y="2600639"/>
            <a:ext cx="4289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 </a:t>
            </a:r>
            <a:r>
              <a:rPr lang="en-US" altLang="zh-CN" dirty="0" err="1"/>
              <a:t>JobFactory</a:t>
            </a:r>
            <a:r>
              <a:rPr lang="en-US" altLang="zh-CN" dirty="0"/>
              <a:t> translate </a:t>
            </a:r>
            <a:r>
              <a:rPr lang="en-US" altLang="zh-CN" dirty="0" err="1"/>
              <a:t>FileSystem</a:t>
            </a:r>
            <a:r>
              <a:rPr lang="en-US" altLang="zh-CN" dirty="0"/>
              <a:t> </a:t>
            </a:r>
            <a:r>
              <a:rPr lang="en-US" altLang="zh-CN" dirty="0" err="1"/>
              <a:t>configs</a:t>
            </a:r>
            <a:r>
              <a:rPr lang="en-US" altLang="zh-CN" dirty="0"/>
              <a:t> into </a:t>
            </a:r>
            <a:r>
              <a:rPr lang="en-US" altLang="zh-CN" dirty="0" err="1"/>
              <a:t>FileSystem</a:t>
            </a:r>
            <a:r>
              <a:rPr lang="en-US" altLang="zh-CN" dirty="0"/>
              <a:t> format(Hadoop: </a:t>
            </a:r>
            <a:r>
              <a:rPr lang="en-US" altLang="zh-CN" dirty="0" err="1"/>
              <a:t>HConfigs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7076" y="3653857"/>
            <a:ext cx="39402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altLang="zh-CN" dirty="0"/>
              <a:t>2</a:t>
            </a:r>
            <a:r>
              <a:rPr lang="en-US" dirty="0"/>
              <a:t>) </a:t>
            </a:r>
            <a:r>
              <a:rPr lang="en-US" altLang="zh-CN" dirty="0" err="1"/>
              <a:t>JobFactory</a:t>
            </a:r>
            <a:r>
              <a:rPr lang="en-US" altLang="zh-CN" dirty="0"/>
              <a:t> create Job(</a:t>
            </a:r>
            <a:r>
              <a:rPr lang="en-US" altLang="zh-CN" dirty="0" err="1"/>
              <a:t>YarnJob</a:t>
            </a:r>
            <a:r>
              <a:rPr lang="en-US" altLang="zh-CN" dirty="0"/>
              <a:t>) according to </a:t>
            </a:r>
            <a:r>
              <a:rPr lang="en-US" altLang="zh-CN" dirty="0" err="1"/>
              <a:t>configs</a:t>
            </a:r>
            <a:r>
              <a:rPr lang="en-US" altLang="zh-CN" dirty="0"/>
              <a:t> and </a:t>
            </a:r>
            <a:r>
              <a:rPr lang="en-US" altLang="zh-CN" dirty="0" err="1"/>
              <a:t>hConfigs</a:t>
            </a:r>
            <a:r>
              <a:rPr lang="en-US" altLang="zh-CN" dirty="0"/>
              <a:t>.</a:t>
            </a:r>
          </a:p>
          <a:p>
            <a:r>
              <a:rPr lang="en-US" altLang="zh-CN" dirty="0" err="1"/>
              <a:t>YarnJob</a:t>
            </a:r>
            <a:r>
              <a:rPr lang="en-US" altLang="zh-CN" dirty="0"/>
              <a:t> store the </a:t>
            </a:r>
            <a:r>
              <a:rPr lang="en-US" altLang="zh-CN" dirty="0" err="1"/>
              <a:t>configs</a:t>
            </a:r>
            <a:r>
              <a:rPr lang="en-US" altLang="zh-CN" dirty="0"/>
              <a:t> and setup ClientHelper(a helper class contains </a:t>
            </a:r>
            <a:r>
              <a:rPr lang="en-US" altLang="zh-CN" dirty="0" err="1"/>
              <a:t>YarnClient</a:t>
            </a:r>
            <a:r>
              <a:rPr lang="en-US" altLang="zh-CN" dirty="0"/>
              <a:t>, connected to RM in YARN cluster) using </a:t>
            </a:r>
            <a:r>
              <a:rPr lang="en-US" altLang="zh-CN" dirty="0" err="1"/>
              <a:t>hConfigs</a:t>
            </a:r>
            <a:endParaRPr lang="en-US" dirty="0"/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721" y="2032861"/>
            <a:ext cx="4642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r>
              <a:rPr lang="en-US" dirty="0"/>
              <a:t>. </a:t>
            </a:r>
            <a:r>
              <a:rPr lang="en-US" dirty="0" err="1"/>
              <a:t>JobRunner</a:t>
            </a:r>
            <a:r>
              <a:rPr lang="en-US" dirty="0"/>
              <a:t> create the actual Job using </a:t>
            </a:r>
            <a:r>
              <a:rPr lang="en-US" dirty="0" err="1"/>
              <a:t>JobConfig</a:t>
            </a:r>
            <a:r>
              <a:rPr lang="en-US" dirty="0"/>
              <a:t> and </a:t>
            </a:r>
            <a:r>
              <a:rPr lang="en-US" dirty="0" err="1"/>
              <a:t>JobFactory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564" y="248211"/>
            <a:ext cx="5258493" cy="124970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/>
          <a:srcRect t="36158"/>
          <a:stretch/>
        </p:blipFill>
        <p:spPr>
          <a:xfrm>
            <a:off x="6106564" y="114431"/>
            <a:ext cx="3295650" cy="133780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endCxn id="31" idx="1"/>
          </p:cNvCxnSpPr>
          <p:nvPr/>
        </p:nvCxnSpPr>
        <p:spPr>
          <a:xfrm flipV="1">
            <a:off x="4189615" y="181321"/>
            <a:ext cx="1916949" cy="985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4189615" y="1008320"/>
            <a:ext cx="2053243" cy="158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564" y="1439994"/>
            <a:ext cx="4183985" cy="2321291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4605251" y="2923808"/>
            <a:ext cx="1637607" cy="110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4006735" y="3599412"/>
            <a:ext cx="2236123" cy="918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6564" y="4113726"/>
            <a:ext cx="5248275" cy="971550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 flipV="1">
            <a:off x="4006735" y="4517959"/>
            <a:ext cx="22361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4006735" y="4517959"/>
            <a:ext cx="2236123" cy="283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6564" y="5182191"/>
            <a:ext cx="4453371" cy="1319517"/>
          </a:xfrm>
          <a:prstGeom prst="rect">
            <a:avLst/>
          </a:prstGeom>
        </p:spPr>
      </p:pic>
      <p:cxnSp>
        <p:nvCxnSpPr>
          <p:cNvPr id="56" name="Straight Arrow Connector 55"/>
          <p:cNvCxnSpPr>
            <a:endCxn id="54" idx="1"/>
          </p:cNvCxnSpPr>
          <p:nvPr/>
        </p:nvCxnSpPr>
        <p:spPr>
          <a:xfrm>
            <a:off x="4006735" y="4526200"/>
            <a:ext cx="2099829" cy="131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577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22" y="1092380"/>
            <a:ext cx="7598434" cy="5765620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600" dirty="0"/>
              <a:t>A client program </a:t>
            </a:r>
            <a:r>
              <a:rPr lang="en-US" sz="1600" i="1" dirty="0"/>
              <a:t>submits</a:t>
            </a:r>
            <a:r>
              <a:rPr lang="en-US" sz="1600" dirty="0"/>
              <a:t> the application, including the necessary specifications to </a:t>
            </a:r>
            <a:r>
              <a:rPr lang="en-US" sz="1600" i="1" dirty="0"/>
              <a:t>launch the application-specific </a:t>
            </a:r>
            <a:r>
              <a:rPr lang="en-US" sz="1600" i="1" dirty="0" err="1"/>
              <a:t>ApplicationMaster</a:t>
            </a:r>
            <a:r>
              <a:rPr lang="en-US" sz="1600" dirty="0"/>
              <a:t> itself.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The </a:t>
            </a:r>
            <a:r>
              <a:rPr lang="en-US" sz="1600" dirty="0" err="1"/>
              <a:t>ResourceManager</a:t>
            </a:r>
            <a:r>
              <a:rPr lang="en-US" sz="1600" dirty="0"/>
              <a:t> assumes the responsibility to negotiate a specified container in which to start the </a:t>
            </a:r>
            <a:r>
              <a:rPr lang="en-US" sz="1600" dirty="0" err="1"/>
              <a:t>ApplicationMaster</a:t>
            </a:r>
            <a:r>
              <a:rPr lang="en-US" sz="1600" dirty="0"/>
              <a:t> and then </a:t>
            </a:r>
            <a:r>
              <a:rPr lang="en-US" sz="1600" i="1" dirty="0"/>
              <a:t>launches</a:t>
            </a:r>
            <a:r>
              <a:rPr lang="en-US" sz="1600" dirty="0"/>
              <a:t> the </a:t>
            </a:r>
            <a:r>
              <a:rPr lang="en-US" sz="1600" dirty="0" err="1"/>
              <a:t>ApplicationMaster</a:t>
            </a:r>
            <a:r>
              <a:rPr lang="en-US" sz="16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The </a:t>
            </a:r>
            <a:r>
              <a:rPr lang="en-US" sz="1600" dirty="0" err="1"/>
              <a:t>ApplicationMaster</a:t>
            </a:r>
            <a:r>
              <a:rPr lang="en-US" sz="1600" dirty="0"/>
              <a:t>, on boot-up, </a:t>
            </a:r>
            <a:r>
              <a:rPr lang="en-US" sz="1600" i="1" dirty="0"/>
              <a:t>registers</a:t>
            </a:r>
            <a:r>
              <a:rPr lang="en-US" sz="1600" dirty="0"/>
              <a:t> with the </a:t>
            </a:r>
            <a:r>
              <a:rPr lang="en-US" sz="1600" dirty="0" err="1"/>
              <a:t>ResourceManager</a:t>
            </a:r>
            <a:r>
              <a:rPr lang="en-US" sz="1600" dirty="0"/>
              <a:t> – the registration allows the client program to query the </a:t>
            </a:r>
            <a:r>
              <a:rPr lang="en-US" sz="1600" dirty="0" err="1"/>
              <a:t>ResourceManager</a:t>
            </a:r>
            <a:r>
              <a:rPr lang="en-US" sz="1600" dirty="0"/>
              <a:t> for details, which allow it to  directly communicate with its own </a:t>
            </a:r>
            <a:r>
              <a:rPr lang="en-US" sz="1600" dirty="0" err="1"/>
              <a:t>ApplicationMaster</a:t>
            </a:r>
            <a:r>
              <a:rPr lang="en-US" sz="16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During normal operation the </a:t>
            </a:r>
            <a:r>
              <a:rPr lang="en-US" sz="1600" dirty="0" err="1"/>
              <a:t>ApplicationMaster</a:t>
            </a:r>
            <a:r>
              <a:rPr lang="en-US" sz="1600" dirty="0"/>
              <a:t> negotiates appropriate resource containers via the resource-request protocol.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On successful container allocations, the </a:t>
            </a:r>
            <a:r>
              <a:rPr lang="en-US" sz="1600" dirty="0" err="1"/>
              <a:t>ApplicationMaster</a:t>
            </a:r>
            <a:r>
              <a:rPr lang="en-US" sz="1600" dirty="0"/>
              <a:t> launches the container by providing the container launch specification to the </a:t>
            </a:r>
            <a:r>
              <a:rPr lang="en-US" sz="1600" dirty="0" err="1"/>
              <a:t>NodeManager</a:t>
            </a:r>
            <a:r>
              <a:rPr lang="en-US" sz="1600" dirty="0"/>
              <a:t>. The launch specification, typically, includes the necessary information to allow the container to communicate with the </a:t>
            </a:r>
            <a:r>
              <a:rPr lang="en-US" sz="1600" dirty="0" err="1"/>
              <a:t>ApplicationMaster</a:t>
            </a:r>
            <a:r>
              <a:rPr lang="en-US" sz="1600" dirty="0"/>
              <a:t> itself.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The application code executing within the container then provides necessary information (progress, status etc.) to its </a:t>
            </a:r>
            <a:r>
              <a:rPr lang="en-US" sz="1600" dirty="0" err="1"/>
              <a:t>ApplicationMaster</a:t>
            </a:r>
            <a:r>
              <a:rPr lang="en-US" sz="1600" dirty="0"/>
              <a:t> via an </a:t>
            </a:r>
            <a:r>
              <a:rPr lang="en-US" sz="1600" i="1" dirty="0"/>
              <a:t>application-specific protocol</a:t>
            </a:r>
            <a:r>
              <a:rPr lang="en-US" sz="16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During the application execution, the client that submitted the program communicates directly with the </a:t>
            </a:r>
            <a:r>
              <a:rPr lang="en-US" sz="1600" dirty="0" err="1"/>
              <a:t>ApplicationMaster</a:t>
            </a:r>
            <a:r>
              <a:rPr lang="en-US" sz="1600" dirty="0"/>
              <a:t> to get status, progress updates etc. via an application-specific protocol.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Once the application is complete, and all necessary work has been finished, the </a:t>
            </a:r>
            <a:r>
              <a:rPr lang="en-US" sz="1600" dirty="0" err="1"/>
              <a:t>ApplicationMaster</a:t>
            </a:r>
            <a:r>
              <a:rPr lang="en-US" sz="1600" dirty="0"/>
              <a:t> deregisters with the </a:t>
            </a:r>
            <a:r>
              <a:rPr lang="en-US" sz="1600" dirty="0" err="1"/>
              <a:t>ResourceManager</a:t>
            </a:r>
            <a:r>
              <a:rPr lang="en-US" sz="1600" dirty="0"/>
              <a:t> and shuts down, allowing its own container to be repurposed.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182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YARN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9743" y="1325563"/>
            <a:ext cx="4648200" cy="381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54992" y="6003985"/>
            <a:ext cx="4272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https://hortonworks.com/blog/apache-hadoop-yarn-concepts-and-applications/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2841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74955"/>
            <a:ext cx="10515600" cy="1325563"/>
          </a:xfrm>
        </p:spPr>
        <p:txBody>
          <a:bodyPr/>
          <a:lstStyle/>
          <a:p>
            <a:r>
              <a:rPr lang="en-US" dirty="0"/>
              <a:t>Submit Job to Cluster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6130" y="646136"/>
            <a:ext cx="4098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r>
              <a:rPr lang="en-US" dirty="0"/>
              <a:t>. </a:t>
            </a:r>
            <a:r>
              <a:rPr lang="en-US" dirty="0" err="1"/>
              <a:t>YarnJob</a:t>
            </a:r>
            <a:r>
              <a:rPr lang="en-US" dirty="0"/>
              <a:t> use </a:t>
            </a:r>
            <a:r>
              <a:rPr lang="en-US" dirty="0" err="1"/>
              <a:t>ClientHelper</a:t>
            </a:r>
            <a:r>
              <a:rPr lang="en-US" dirty="0"/>
              <a:t> to build and submit </a:t>
            </a:r>
            <a:r>
              <a:rPr lang="en-US" dirty="0">
                <a:hlinkClick r:id="rId2" action="ppaction://hlinksldjump"/>
              </a:rPr>
              <a:t>ApplicationSubmissionContext</a:t>
            </a:r>
            <a:r>
              <a:rPr lang="en-US" dirty="0"/>
              <a:t> to YARN to start the YARN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2836" y="1593649"/>
            <a:ext cx="3624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 </a:t>
            </a:r>
            <a:r>
              <a:rPr lang="en-US" dirty="0" err="1"/>
              <a:t>YarnJob</a:t>
            </a:r>
            <a:r>
              <a:rPr lang="en-US" dirty="0"/>
              <a:t> set up the command lines(run-jc.sh) which will be running in YARN cluster to start 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2836" y="2614566"/>
            <a:ext cx="4322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 </a:t>
            </a:r>
            <a:r>
              <a:rPr lang="en-US" dirty="0" err="1"/>
              <a:t>YarnJob</a:t>
            </a:r>
            <a:r>
              <a:rPr lang="en-US" dirty="0"/>
              <a:t> pass command lines and environment variables to  </a:t>
            </a:r>
            <a:r>
              <a:rPr lang="en-US" dirty="0" err="1"/>
              <a:t>ClientHelper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2836" y="3402899"/>
            <a:ext cx="3699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altLang="zh-CN" dirty="0"/>
              <a:t>3</a:t>
            </a:r>
            <a:r>
              <a:rPr lang="en-US" dirty="0"/>
              <a:t>)</a:t>
            </a:r>
            <a:r>
              <a:rPr lang="en-US" altLang="zh-CN" dirty="0" err="1"/>
              <a:t>ClientHelper</a:t>
            </a:r>
            <a:r>
              <a:rPr lang="en-US" altLang="zh-CN" dirty="0"/>
              <a:t> put all command lines, environments and configs into </a:t>
            </a:r>
            <a:r>
              <a:rPr lang="en-US" altLang="zh-CN" dirty="0">
                <a:hlinkClick r:id="rId2" action="ppaction://hlinksldjump"/>
              </a:rPr>
              <a:t>ContainerLaunchContext</a:t>
            </a:r>
            <a:r>
              <a:rPr lang="en-US" altLang="zh-CN" dirty="0"/>
              <a:t> and ApplicationSubmissionContext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35182" y="4958291"/>
            <a:ext cx="4260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altLang="zh-CN" dirty="0"/>
              <a:t>4</a:t>
            </a:r>
            <a:r>
              <a:rPr lang="en-US" dirty="0"/>
              <a:t>)</a:t>
            </a:r>
            <a:r>
              <a:rPr lang="en-US" altLang="zh-CN" dirty="0" err="1"/>
              <a:t>ClientHelper</a:t>
            </a:r>
            <a:r>
              <a:rPr lang="en-US" altLang="zh-CN" dirty="0"/>
              <a:t> submit the ApplicationSubmissionContext with </a:t>
            </a:r>
            <a:r>
              <a:rPr lang="en-US" altLang="zh-CN" dirty="0" err="1"/>
              <a:t>YarnClient</a:t>
            </a:r>
            <a:r>
              <a:rPr lang="en-US" altLang="zh-CN" dirty="0"/>
              <a:t> to start the application in YARN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16487" y="38909"/>
            <a:ext cx="4688378" cy="47406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793182" y="186850"/>
            <a:ext cx="2452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YarnJob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047509" y="630007"/>
            <a:ext cx="44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5" name="Rectangle 4"/>
          <p:cNvSpPr/>
          <p:nvPr/>
        </p:nvSpPr>
        <p:spPr>
          <a:xfrm>
            <a:off x="6504517" y="1622703"/>
            <a:ext cx="3512319" cy="29427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66908" y="1596731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ClientHelper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059582" y="3680409"/>
            <a:ext cx="2587338" cy="747524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699662" y="3868158"/>
            <a:ext cx="190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YarnClient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65" idx="2"/>
          </p:cNvCxnSpPr>
          <p:nvPr/>
        </p:nvCxnSpPr>
        <p:spPr>
          <a:xfrm>
            <a:off x="6833860" y="1008967"/>
            <a:ext cx="38687" cy="613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488084" y="1141959"/>
            <a:ext cx="53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12626" y="2813959"/>
            <a:ext cx="236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ContainerLauchContext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814358" y="2441544"/>
            <a:ext cx="3202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ApplicationSubmissionContext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872547" y="1622703"/>
            <a:ext cx="1480705" cy="786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418588" y="1976809"/>
            <a:ext cx="97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339888" y="6087106"/>
            <a:ext cx="6026727" cy="74814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4962698" y="5881621"/>
            <a:ext cx="722930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5" idx="2"/>
            <a:endCxn id="33" idx="0"/>
          </p:cNvCxnSpPr>
          <p:nvPr/>
        </p:nvCxnSpPr>
        <p:spPr>
          <a:xfrm>
            <a:off x="8353251" y="4427933"/>
            <a:ext cx="1" cy="1659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898227" y="5243350"/>
            <a:ext cx="79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00430" y="6249317"/>
            <a:ext cx="2683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YARN Cluster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6814358" y="2504622"/>
            <a:ext cx="2994660" cy="75921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/>
          <p:cNvSpPr/>
          <p:nvPr/>
        </p:nvSpPr>
        <p:spPr>
          <a:xfrm>
            <a:off x="7059582" y="2875222"/>
            <a:ext cx="2541618" cy="282276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8698374" y="5328554"/>
            <a:ext cx="236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ContainerLauchContext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8400106" y="4956139"/>
            <a:ext cx="3202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ApplicationSubmissionContext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8400106" y="5019217"/>
            <a:ext cx="2994660" cy="75921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8645330" y="5389817"/>
            <a:ext cx="2541618" cy="282276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6488084" y="646136"/>
            <a:ext cx="624542" cy="35320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6481560" y="639635"/>
            <a:ext cx="70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Cmds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2726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74955"/>
            <a:ext cx="10515600" cy="1325563"/>
          </a:xfrm>
        </p:spPr>
        <p:txBody>
          <a:bodyPr/>
          <a:lstStyle/>
          <a:p>
            <a:r>
              <a:rPr lang="en-US" dirty="0"/>
              <a:t>Submit Job to Cluster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6130" y="646136"/>
            <a:ext cx="4098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r>
              <a:rPr lang="en-US" dirty="0"/>
              <a:t>. </a:t>
            </a:r>
            <a:r>
              <a:rPr lang="en-US" dirty="0" err="1"/>
              <a:t>YarnJob</a:t>
            </a:r>
            <a:r>
              <a:rPr lang="en-US" dirty="0"/>
              <a:t> use </a:t>
            </a:r>
            <a:r>
              <a:rPr lang="en-US" dirty="0" err="1"/>
              <a:t>ClientHelper</a:t>
            </a:r>
            <a:r>
              <a:rPr lang="en-US" dirty="0"/>
              <a:t> to build and submit </a:t>
            </a:r>
            <a:r>
              <a:rPr lang="en-US" dirty="0">
                <a:hlinkClick r:id="rId2" action="ppaction://hlinksldjump"/>
              </a:rPr>
              <a:t>ApplicationSubmissionContext</a:t>
            </a:r>
            <a:r>
              <a:rPr lang="en-US" dirty="0"/>
              <a:t> to YARN to start the YARN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2836" y="1593649"/>
            <a:ext cx="3624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 </a:t>
            </a:r>
            <a:r>
              <a:rPr lang="en-US" dirty="0" err="1"/>
              <a:t>YarnJob</a:t>
            </a:r>
            <a:r>
              <a:rPr lang="en-US" dirty="0"/>
              <a:t> set up the command lines(run-jc.sh) which will be running in YARN cluster to start 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2836" y="2614566"/>
            <a:ext cx="4322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 </a:t>
            </a:r>
            <a:r>
              <a:rPr lang="en-US" dirty="0" err="1"/>
              <a:t>YarnJob</a:t>
            </a:r>
            <a:r>
              <a:rPr lang="en-US" dirty="0"/>
              <a:t> pass command lines and environment variables to  </a:t>
            </a:r>
            <a:r>
              <a:rPr lang="en-US" dirty="0" err="1"/>
              <a:t>ClientHelper</a:t>
            </a:r>
            <a:r>
              <a:rPr lang="en-US" dirty="0"/>
              <a:t>,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0140" y="3218705"/>
            <a:ext cx="3699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altLang="zh-CN" dirty="0"/>
              <a:t>3</a:t>
            </a:r>
            <a:r>
              <a:rPr lang="en-US" dirty="0"/>
              <a:t>)</a:t>
            </a:r>
            <a:r>
              <a:rPr lang="en-US" altLang="zh-CN" dirty="0" err="1"/>
              <a:t>ClientHelper</a:t>
            </a:r>
            <a:r>
              <a:rPr lang="en-US" altLang="zh-CN" dirty="0"/>
              <a:t> put all command lines, environments and configs into </a:t>
            </a:r>
            <a:r>
              <a:rPr lang="en-US" altLang="zh-CN" dirty="0">
                <a:hlinkClick r:id="rId2" action="ppaction://hlinksldjump"/>
              </a:rPr>
              <a:t>ContainerLaunchContext and ApplicationSubmissionContext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04008" y="4534530"/>
            <a:ext cx="4260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altLang="zh-CN" dirty="0"/>
              <a:t>4</a:t>
            </a:r>
            <a:r>
              <a:rPr lang="en-US" dirty="0"/>
              <a:t>)</a:t>
            </a:r>
            <a:r>
              <a:rPr lang="en-US" altLang="zh-CN" dirty="0" err="1"/>
              <a:t>ClientHelper</a:t>
            </a:r>
            <a:r>
              <a:rPr lang="en-US" altLang="zh-CN" dirty="0"/>
              <a:t> submit the ApplicationSubmissionContext with </a:t>
            </a:r>
            <a:r>
              <a:rPr lang="en-US" altLang="zh-CN" dirty="0" err="1"/>
              <a:t>YarnClient</a:t>
            </a:r>
            <a:r>
              <a:rPr lang="en-US" altLang="zh-CN" dirty="0"/>
              <a:t> to start the application in YARN </a:t>
            </a:r>
            <a:endParaRPr 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DB8E226-8757-4BEE-9406-69CD9FB74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351" y="0"/>
            <a:ext cx="2284834" cy="48414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E86FE28-DF03-4EEB-908C-3602A3666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363" y="484147"/>
            <a:ext cx="4315751" cy="90741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97D3622-97E2-4A43-B9C5-72649D2593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097" y="1372754"/>
            <a:ext cx="4098175" cy="19671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0B9816A-420A-4475-AAEE-05CD3E502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9363" y="1555042"/>
            <a:ext cx="560048" cy="265664"/>
          </a:xfrm>
          <a:prstGeom prst="rect">
            <a:avLst/>
          </a:prstGeom>
        </p:spPr>
      </p:pic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C3C2E815-8638-4FD8-AD2A-0E0783831E08}"/>
              </a:ext>
            </a:extLst>
          </p:cNvPr>
          <p:cNvCxnSpPr/>
          <p:nvPr/>
        </p:nvCxnSpPr>
        <p:spPr>
          <a:xfrm flipV="1">
            <a:off x="4244829" y="176169"/>
            <a:ext cx="1972268" cy="1719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5EBAAF74-BF4C-4A1A-85C1-F5FE45DC29FC}"/>
              </a:ext>
            </a:extLst>
          </p:cNvPr>
          <p:cNvCxnSpPr>
            <a:cxnSpLocks/>
          </p:cNvCxnSpPr>
          <p:nvPr/>
        </p:nvCxnSpPr>
        <p:spPr>
          <a:xfrm flipV="1">
            <a:off x="4245700" y="1532698"/>
            <a:ext cx="1971397" cy="367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B878A379-30E8-4D4B-BD1F-623CB39978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9387" y="1815297"/>
            <a:ext cx="5028934" cy="2085643"/>
          </a:xfrm>
          <a:prstGeom prst="rect">
            <a:avLst/>
          </a:prstGeom>
        </p:spPr>
      </p:pic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D2CF5AD7-7AD0-4F23-90F5-2C6F4889CB20}"/>
              </a:ext>
            </a:extLst>
          </p:cNvPr>
          <p:cNvCxnSpPr>
            <a:cxnSpLocks/>
          </p:cNvCxnSpPr>
          <p:nvPr/>
        </p:nvCxnSpPr>
        <p:spPr>
          <a:xfrm flipV="1">
            <a:off x="4497185" y="1993499"/>
            <a:ext cx="1995894" cy="944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图片 38">
            <a:extLst>
              <a:ext uri="{FF2B5EF4-FFF2-40B4-BE49-F238E27FC236}">
                <a16:creationId xmlns:a16="http://schemas.microsoft.com/office/drawing/2014/main" id="{27663738-55B9-48A1-B9A8-CA7FD9AA69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3941392"/>
            <a:ext cx="5861957" cy="459465"/>
          </a:xfrm>
          <a:prstGeom prst="rect">
            <a:avLst/>
          </a:prstGeom>
        </p:spPr>
      </p:pic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41E61BD5-E187-4E41-8A78-FDEA2B77012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4244829" y="3838058"/>
            <a:ext cx="1851171" cy="333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>
            <a:extLst>
              <a:ext uri="{FF2B5EF4-FFF2-40B4-BE49-F238E27FC236}">
                <a16:creationId xmlns:a16="http://schemas.microsoft.com/office/drawing/2014/main" id="{BD8EB7C7-CEB0-44BF-87FF-38DEFA8CF7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1287" y="4429556"/>
            <a:ext cx="4572484" cy="537939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213C97FA-16D4-4ED0-9151-722006B47B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81287" y="4967495"/>
            <a:ext cx="3121590" cy="1633180"/>
          </a:xfrm>
          <a:prstGeom prst="rect">
            <a:avLst/>
          </a:prstGeom>
        </p:spPr>
      </p:pic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79F51530-4B42-4713-8DC1-69DCBF7FF4A5}"/>
              </a:ext>
            </a:extLst>
          </p:cNvPr>
          <p:cNvCxnSpPr/>
          <p:nvPr/>
        </p:nvCxnSpPr>
        <p:spPr>
          <a:xfrm>
            <a:off x="4244829" y="3838058"/>
            <a:ext cx="1904534" cy="1633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图片 47">
            <a:extLst>
              <a:ext uri="{FF2B5EF4-FFF2-40B4-BE49-F238E27FC236}">
                <a16:creationId xmlns:a16="http://schemas.microsoft.com/office/drawing/2014/main" id="{3ADB6A7C-2AFE-4C78-B9F9-9862394B16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61744" y="6048399"/>
            <a:ext cx="3699164" cy="625211"/>
          </a:xfrm>
          <a:prstGeom prst="rect">
            <a:avLst/>
          </a:prstGeom>
        </p:spPr>
      </p:pic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7E0D6C74-89DE-4BF9-9177-89927F27AEA5}"/>
              </a:ext>
            </a:extLst>
          </p:cNvPr>
          <p:cNvCxnSpPr>
            <a:stCxn id="8" idx="2"/>
          </p:cNvCxnSpPr>
          <p:nvPr/>
        </p:nvCxnSpPr>
        <p:spPr>
          <a:xfrm>
            <a:off x="3034145" y="5457860"/>
            <a:ext cx="0" cy="590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5198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E4682DAA-66C1-45D5-B1E5-745767F42736}"/>
              </a:ext>
            </a:extLst>
          </p:cNvPr>
          <p:cNvSpPr/>
          <p:nvPr/>
        </p:nvSpPr>
        <p:spPr>
          <a:xfrm>
            <a:off x="7264400" y="3566512"/>
            <a:ext cx="3835400" cy="116235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54" y="0"/>
            <a:ext cx="10515600" cy="1325563"/>
          </a:xfrm>
        </p:spPr>
        <p:txBody>
          <a:bodyPr/>
          <a:lstStyle/>
          <a:p>
            <a:r>
              <a:rPr lang="en-US" dirty="0"/>
              <a:t>ContainerLaunc</a:t>
            </a:r>
            <a:r>
              <a:rPr lang="en-US" altLang="zh-CN" dirty="0"/>
              <a:t>hContext and ApplicationSubmissionContext</a:t>
            </a:r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EA73785-0F69-4CAD-89D1-E5EDA63B8BF0}"/>
              </a:ext>
            </a:extLst>
          </p:cNvPr>
          <p:cNvSpPr txBox="1"/>
          <p:nvPr/>
        </p:nvSpPr>
        <p:spPr>
          <a:xfrm>
            <a:off x="302004" y="1635853"/>
            <a:ext cx="53437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ContainerLaunchContext contains all of the information needed by </a:t>
            </a:r>
            <a:r>
              <a:rPr lang="en-US" altLang="zh-CN" dirty="0" err="1"/>
              <a:t>NodeManager</a:t>
            </a:r>
            <a:r>
              <a:rPr lang="en-US" altLang="zh-CN" dirty="0"/>
              <a:t> to launch a container. </a:t>
            </a:r>
          </a:p>
          <a:p>
            <a:endParaRPr lang="en-US" altLang="zh-CN" dirty="0"/>
          </a:p>
          <a:p>
            <a:r>
              <a:rPr lang="en-US" altLang="zh-CN" dirty="0"/>
              <a:t>It includes: </a:t>
            </a:r>
            <a:r>
              <a:rPr lang="en-US" altLang="zh-CN" dirty="0" err="1"/>
              <a:t>ContainerId</a:t>
            </a:r>
            <a:r>
              <a:rPr lang="en-US" altLang="zh-CN" dirty="0"/>
              <a:t>, Resource(no. of </a:t>
            </a:r>
            <a:r>
              <a:rPr lang="en-US" altLang="zh-CN" dirty="0" err="1"/>
              <a:t>cpus</a:t>
            </a:r>
            <a:r>
              <a:rPr lang="en-US" altLang="zh-CN" dirty="0"/>
              <a:t>, memory) allocated, User, </a:t>
            </a:r>
            <a:r>
              <a:rPr lang="en-US" altLang="zh-CN" dirty="0" err="1"/>
              <a:t>LocalResource</a:t>
            </a:r>
            <a:r>
              <a:rPr lang="en-US" altLang="zh-CN" dirty="0"/>
              <a:t>(binaries, jar and other things for running the container), Environment variables, </a:t>
            </a:r>
            <a:r>
              <a:rPr lang="en-US" altLang="zh-CN" dirty="0" err="1"/>
              <a:t>Commandline</a:t>
            </a:r>
            <a:r>
              <a:rPr lang="en-US" altLang="zh-CN" dirty="0"/>
              <a:t>( to launch the container).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88F4DD0-B089-4F7E-9486-1DA57DD91D06}"/>
              </a:ext>
            </a:extLst>
          </p:cNvPr>
          <p:cNvSpPr txBox="1"/>
          <p:nvPr/>
        </p:nvSpPr>
        <p:spPr>
          <a:xfrm>
            <a:off x="302004" y="4044684"/>
            <a:ext cx="5813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ApplicationSubmissionContext contains all of the information needed by </a:t>
            </a:r>
            <a:r>
              <a:rPr lang="en-US" altLang="zh-CN" dirty="0" err="1"/>
              <a:t>ResourceManager</a:t>
            </a:r>
            <a:r>
              <a:rPr lang="en-US" altLang="zh-CN" dirty="0"/>
              <a:t> to launch the </a:t>
            </a:r>
            <a:r>
              <a:rPr lang="en-US" altLang="zh-CN" dirty="0" err="1"/>
              <a:t>ApplicationMaster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A70E165-E8B6-442B-B2AA-3B966F94F356}"/>
              </a:ext>
            </a:extLst>
          </p:cNvPr>
          <p:cNvSpPr txBox="1"/>
          <p:nvPr/>
        </p:nvSpPr>
        <p:spPr>
          <a:xfrm>
            <a:off x="302004" y="5292919"/>
            <a:ext cx="567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It includes: </a:t>
            </a:r>
            <a:r>
              <a:rPr lang="en-US" altLang="zh-CN" dirty="0" err="1"/>
              <a:t>ApplicationId</a:t>
            </a:r>
            <a:r>
              <a:rPr lang="en-US" altLang="zh-CN" dirty="0"/>
              <a:t>, User, Priority, ContainerLaunchContext of the AM container, etc.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822C44D-F823-415D-8BB2-660B85F060A7}"/>
              </a:ext>
            </a:extLst>
          </p:cNvPr>
          <p:cNvSpPr/>
          <p:nvPr/>
        </p:nvSpPr>
        <p:spPr>
          <a:xfrm>
            <a:off x="7620000" y="1635853"/>
            <a:ext cx="3099954" cy="179314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0AA45337-EB99-4024-A9BF-89F085C5A878}"/>
              </a:ext>
            </a:extLst>
          </p:cNvPr>
          <p:cNvSpPr/>
          <p:nvPr/>
        </p:nvSpPr>
        <p:spPr>
          <a:xfrm>
            <a:off x="7734300" y="779463"/>
            <a:ext cx="2871354" cy="63500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D2F0009-D13D-4197-8D86-7385D634DF2A}"/>
              </a:ext>
            </a:extLst>
          </p:cNvPr>
          <p:cNvSpPr txBox="1"/>
          <p:nvPr/>
        </p:nvSpPr>
        <p:spPr>
          <a:xfrm>
            <a:off x="7874000" y="931862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ContainerLaunchContext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47CD877-2B81-4F3E-8358-C2B15FCC1D61}"/>
              </a:ext>
            </a:extLst>
          </p:cNvPr>
          <p:cNvSpPr txBox="1"/>
          <p:nvPr/>
        </p:nvSpPr>
        <p:spPr>
          <a:xfrm>
            <a:off x="8484754" y="1638942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</a:t>
            </a:r>
            <a:endParaRPr lang="zh-CN" altLang="en-US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0D2E7680-C8AA-491F-82BB-D7F23A7EAC52}"/>
              </a:ext>
            </a:extLst>
          </p:cNvPr>
          <p:cNvCxnSpPr>
            <a:cxnSpLocks/>
            <a:stCxn id="7" idx="2"/>
            <a:endCxn id="13" idx="0"/>
          </p:cNvCxnSpPr>
          <p:nvPr/>
        </p:nvCxnSpPr>
        <p:spPr>
          <a:xfrm>
            <a:off x="9169977" y="1414463"/>
            <a:ext cx="5773" cy="788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F969C20D-7F10-42CF-9DE5-7206B788B2EE}"/>
              </a:ext>
            </a:extLst>
          </p:cNvPr>
          <p:cNvSpPr/>
          <p:nvPr/>
        </p:nvSpPr>
        <p:spPr>
          <a:xfrm>
            <a:off x="7734300" y="2194992"/>
            <a:ext cx="2755900" cy="105620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344F38E-6655-48D3-A953-423B5341C9FC}"/>
              </a:ext>
            </a:extLst>
          </p:cNvPr>
          <p:cNvSpPr txBox="1"/>
          <p:nvPr/>
        </p:nvSpPr>
        <p:spPr>
          <a:xfrm>
            <a:off x="7861300" y="2202734"/>
            <a:ext cx="2628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actual program running in the container (Jobs, tasks, </a:t>
            </a:r>
            <a:r>
              <a:rPr lang="en-US" altLang="zh-CN" dirty="0" err="1"/>
              <a:t>etc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73EE8D8-35A6-4581-B8E4-2A8592A3B329}"/>
              </a:ext>
            </a:extLst>
          </p:cNvPr>
          <p:cNvSpPr/>
          <p:nvPr/>
        </p:nvSpPr>
        <p:spPr>
          <a:xfrm>
            <a:off x="7734300" y="4968014"/>
            <a:ext cx="3099954" cy="13963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9B729AA7-A37B-4198-90EC-17BFF2AFED77}"/>
              </a:ext>
            </a:extLst>
          </p:cNvPr>
          <p:cNvSpPr/>
          <p:nvPr/>
        </p:nvSpPr>
        <p:spPr>
          <a:xfrm>
            <a:off x="7848600" y="4059019"/>
            <a:ext cx="2871354" cy="464156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3EF617D-B5D6-46F6-B38C-16786E39F33C}"/>
              </a:ext>
            </a:extLst>
          </p:cNvPr>
          <p:cNvSpPr txBox="1"/>
          <p:nvPr/>
        </p:nvSpPr>
        <p:spPr>
          <a:xfrm>
            <a:off x="8026977" y="4093580"/>
            <a:ext cx="2514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ContainerLaunchContext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4A3AB25-AC11-49F4-B6F9-1C398ED39826}"/>
              </a:ext>
            </a:extLst>
          </p:cNvPr>
          <p:cNvSpPr txBox="1"/>
          <p:nvPr/>
        </p:nvSpPr>
        <p:spPr>
          <a:xfrm>
            <a:off x="8599054" y="4977808"/>
            <a:ext cx="22352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</a:t>
            </a:r>
            <a:endParaRPr lang="zh-CN" altLang="en-US" dirty="0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52D0D5BA-0BE0-4739-AD18-F090FE22AF35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9226550" y="4523175"/>
            <a:ext cx="57727" cy="934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0F89746C-A784-44F2-8DA6-59D29B2576C0}"/>
              </a:ext>
            </a:extLst>
          </p:cNvPr>
          <p:cNvSpPr/>
          <p:nvPr/>
        </p:nvSpPr>
        <p:spPr>
          <a:xfrm>
            <a:off x="7848600" y="5457872"/>
            <a:ext cx="2755900" cy="70741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A6C9663-4D48-4A61-AA21-52EEA1ECA440}"/>
              </a:ext>
            </a:extLst>
          </p:cNvPr>
          <p:cNvSpPr txBox="1"/>
          <p:nvPr/>
        </p:nvSpPr>
        <p:spPr>
          <a:xfrm>
            <a:off x="8205354" y="5556806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ApplicationMaster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309D6F9-F731-45A1-82D2-B5781CD5430F}"/>
              </a:ext>
            </a:extLst>
          </p:cNvPr>
          <p:cNvSpPr txBox="1"/>
          <p:nvPr/>
        </p:nvSpPr>
        <p:spPr>
          <a:xfrm>
            <a:off x="7671260" y="3600665"/>
            <a:ext cx="3162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ApplicationSubmissionContext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88820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7942"/>
            <a:ext cx="10515600" cy="1325563"/>
          </a:xfrm>
        </p:spPr>
        <p:txBody>
          <a:bodyPr/>
          <a:lstStyle/>
          <a:p>
            <a:r>
              <a:rPr lang="en-US" dirty="0"/>
              <a:t>In YARN cluster</a:t>
            </a:r>
          </a:p>
        </p:txBody>
      </p:sp>
      <p:sp>
        <p:nvSpPr>
          <p:cNvPr id="3" name="Rectangle 2"/>
          <p:cNvSpPr/>
          <p:nvPr/>
        </p:nvSpPr>
        <p:spPr>
          <a:xfrm>
            <a:off x="8214106" y="3756400"/>
            <a:ext cx="2184171" cy="369333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524699" y="2161124"/>
            <a:ext cx="194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ResourceManager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035040" y="3150524"/>
            <a:ext cx="60267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855825" y="783803"/>
            <a:ext cx="4688378" cy="19424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59686" y="783803"/>
            <a:ext cx="2452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YarnJob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443855" y="1188034"/>
            <a:ext cx="3512319" cy="1324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14214" y="1188034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ClientHelper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998920" y="1627165"/>
            <a:ext cx="2587338" cy="747524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639000" y="1814914"/>
            <a:ext cx="190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YarnClient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356365" y="3756401"/>
            <a:ext cx="2117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ResourceManager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035040" y="2753738"/>
            <a:ext cx="130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35040" y="3205433"/>
            <a:ext cx="1305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YARN Cluster</a:t>
            </a:r>
          </a:p>
        </p:txBody>
      </p:sp>
      <p:cxnSp>
        <p:nvCxnSpPr>
          <p:cNvPr id="22" name="Straight Arrow Connector 21"/>
          <p:cNvCxnSpPr>
            <a:stCxn id="15" idx="2"/>
            <a:endCxn id="3" idx="0"/>
          </p:cNvCxnSpPr>
          <p:nvPr/>
        </p:nvCxnSpPr>
        <p:spPr>
          <a:xfrm>
            <a:off x="9292589" y="2374689"/>
            <a:ext cx="13603" cy="1381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123063" y="2876666"/>
            <a:ext cx="2003367" cy="698099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7213366" y="2913758"/>
            <a:ext cx="1837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ApplicationSubmissionContext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6665763" y="4812717"/>
            <a:ext cx="2892829" cy="194553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7736975" y="4763323"/>
            <a:ext cx="1852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991004" y="5086686"/>
            <a:ext cx="2209010" cy="27699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7272598" y="5040322"/>
            <a:ext cx="192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NodeManager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3" idx="2"/>
          </p:cNvCxnSpPr>
          <p:nvPr/>
        </p:nvCxnSpPr>
        <p:spPr>
          <a:xfrm flipH="1">
            <a:off x="8095509" y="4125733"/>
            <a:ext cx="1210683" cy="960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6521332" y="4091922"/>
            <a:ext cx="2003367" cy="698099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6611635" y="4129014"/>
            <a:ext cx="1837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ApplicationSubmissionContext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6924502" y="5561214"/>
            <a:ext cx="2381690" cy="107234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7443855" y="5498957"/>
            <a:ext cx="1638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8095509" y="5346935"/>
            <a:ext cx="0" cy="214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7123063" y="5917683"/>
            <a:ext cx="2076951" cy="6410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7297061" y="5890985"/>
            <a:ext cx="1751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ClusterBasedJobCoordinator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9505" y="938104"/>
            <a:ext cx="3075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 </a:t>
            </a:r>
            <a:r>
              <a:rPr lang="en-US" altLang="zh-CN" dirty="0" err="1"/>
              <a:t>ClientHelper</a:t>
            </a:r>
            <a:r>
              <a:rPr lang="en-US" altLang="zh-CN" dirty="0"/>
              <a:t> send </a:t>
            </a:r>
            <a:r>
              <a:rPr lang="en-US" altLang="zh-CN" dirty="0" err="1"/>
              <a:t>ApplicationSubmissionContext</a:t>
            </a:r>
            <a:r>
              <a:rPr lang="en-US" altLang="zh-CN" dirty="0"/>
              <a:t> to RM in YARN cluster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99505" y="2184246"/>
            <a:ext cx="42582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2.RM calls a NM to start a container, and send the </a:t>
            </a:r>
            <a:r>
              <a:rPr lang="en-US" altLang="zh-CN" dirty="0" err="1"/>
              <a:t>ApplicationSubmissionContext</a:t>
            </a:r>
            <a:r>
              <a:rPr lang="en-US" altLang="zh-CN" dirty="0"/>
              <a:t> to the node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9504" y="3756400"/>
            <a:ext cx="50540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NM runs the </a:t>
            </a:r>
            <a:r>
              <a:rPr lang="en-US" dirty="0" err="1"/>
              <a:t>ApplicationMaster</a:t>
            </a:r>
            <a:r>
              <a:rPr lang="en-US" dirty="0"/>
              <a:t>(</a:t>
            </a:r>
            <a:r>
              <a:rPr lang="en-US" dirty="0" err="1"/>
              <a:t>ClusterBasedJobCoordinator</a:t>
            </a:r>
            <a:r>
              <a:rPr lang="en-US" dirty="0"/>
              <a:t>) contained in </a:t>
            </a:r>
            <a:r>
              <a:rPr lang="en-US" dirty="0" err="1"/>
              <a:t>ApplicationSubmissionContext</a:t>
            </a:r>
            <a:r>
              <a:rPr lang="en-US" dirty="0"/>
              <a:t> in the container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422663" y="3044620"/>
            <a:ext cx="727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48403" y="4334764"/>
            <a:ext cx="728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55825" y="6042151"/>
            <a:ext cx="56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33970065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87741"/>
            <a:ext cx="10515600" cy="1325563"/>
          </a:xfrm>
        </p:spPr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ClusterBasedJobCoordinator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789470"/>
            <a:ext cx="4197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Read the </a:t>
            </a:r>
            <a:r>
              <a:rPr lang="en-US" dirty="0" err="1"/>
              <a:t>CoordinatorSystemConfig</a:t>
            </a:r>
            <a:r>
              <a:rPr lang="en-US" dirty="0"/>
              <a:t> from the container’s environment variables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787236"/>
            <a:ext cx="4330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Create </a:t>
            </a:r>
            <a:r>
              <a:rPr lang="en-US" dirty="0" err="1"/>
              <a:t>CoordinatorStreamManager</a:t>
            </a:r>
            <a:r>
              <a:rPr lang="en-US" dirty="0"/>
              <a:t> from </a:t>
            </a:r>
            <a:r>
              <a:rPr lang="en-US" altLang="zh-CN" dirty="0" err="1"/>
              <a:t>coordinatorSystemConfig</a:t>
            </a:r>
            <a:r>
              <a:rPr lang="en-US" altLang="zh-CN" dirty="0"/>
              <a:t> to read and write </a:t>
            </a:r>
            <a:r>
              <a:rPr lang="en-US" altLang="zh-CN" dirty="0" err="1"/>
              <a:t>CoordinatorSystemStream</a:t>
            </a:r>
            <a:r>
              <a:rPr lang="en-US" altLang="zh-CN" dirty="0"/>
              <a:t>(Consumer and Producer)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0099" y="3096282"/>
            <a:ext cx="3914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Read latest checkpoint </a:t>
            </a:r>
            <a:r>
              <a:rPr lang="en-US" dirty="0">
                <a:hlinkClick r:id="rId2" action="ppaction://hlinksldjump"/>
              </a:rPr>
              <a:t>SystemStreamPartition</a:t>
            </a:r>
            <a:r>
              <a:rPr lang="en-US" dirty="0"/>
              <a:t>-to-Task mapping from </a:t>
            </a:r>
            <a:r>
              <a:rPr lang="en-US" dirty="0" err="1"/>
              <a:t>CoordinatorSystemStream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601095" y="1285408"/>
            <a:ext cx="5793971" cy="462881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33062" y="1259596"/>
            <a:ext cx="2493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 Container</a:t>
            </a:r>
          </a:p>
        </p:txBody>
      </p:sp>
      <p:sp>
        <p:nvSpPr>
          <p:cNvPr id="9" name="Rectangle 8"/>
          <p:cNvSpPr/>
          <p:nvPr/>
        </p:nvSpPr>
        <p:spPr>
          <a:xfrm>
            <a:off x="4860586" y="2019092"/>
            <a:ext cx="5275465" cy="37357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147260" y="2019092"/>
            <a:ext cx="289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ClusterBasedJobCoordinator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35784" y="1571106"/>
            <a:ext cx="3491343" cy="35744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259483" y="1559221"/>
            <a:ext cx="263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CoordinatorSystemConfig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2" idx="2"/>
            <a:endCxn id="19" idx="0"/>
          </p:cNvCxnSpPr>
          <p:nvPr/>
        </p:nvCxnSpPr>
        <p:spPr>
          <a:xfrm flipH="1">
            <a:off x="7576012" y="1928553"/>
            <a:ext cx="1039" cy="564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733703" y="2492918"/>
            <a:ext cx="3684618" cy="3933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061017" y="2513750"/>
            <a:ext cx="2979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CoordinatorStreamManager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10749740" y="1716796"/>
            <a:ext cx="1485207" cy="108155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0794421" y="1943385"/>
            <a:ext cx="1429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CoordinatorSystemStream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19" idx="3"/>
            <a:endCxn id="23" idx="1"/>
          </p:cNvCxnSpPr>
          <p:nvPr/>
        </p:nvCxnSpPr>
        <p:spPr>
          <a:xfrm flipV="1">
            <a:off x="9418321" y="2257574"/>
            <a:ext cx="1331419" cy="4320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464843" y="2540220"/>
            <a:ext cx="38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3633" y="4027463"/>
            <a:ext cx="41147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Read the </a:t>
            </a:r>
            <a:r>
              <a:rPr lang="en-US" dirty="0" err="1"/>
              <a:t>ChangelogPartitionMapping</a:t>
            </a:r>
            <a:r>
              <a:rPr lang="en-US" dirty="0"/>
              <a:t> and combine it with SystemStreamPartition to build the </a:t>
            </a:r>
            <a:r>
              <a:rPr lang="en-US" dirty="0">
                <a:hlinkClick r:id="rId3" action="ppaction://hlinksldjump"/>
              </a:rPr>
              <a:t>JobModel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08066" y="5401917"/>
            <a:ext cx="4114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 </a:t>
            </a:r>
            <a:r>
              <a:rPr lang="en-US" dirty="0" err="1"/>
              <a:t>JobModelManager</a:t>
            </a:r>
            <a:r>
              <a:rPr lang="en-US" dirty="0"/>
              <a:t> start a web server to share the JobModel for tasks running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068909" y="4053450"/>
            <a:ext cx="121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JobModel</a:t>
            </a:r>
          </a:p>
        </p:txBody>
      </p:sp>
      <p:cxnSp>
        <p:nvCxnSpPr>
          <p:cNvPr id="54" name="Straight Arrow Connector 53"/>
          <p:cNvCxnSpPr>
            <a:cxnSpLocks/>
            <a:stCxn id="23" idx="1"/>
            <a:endCxn id="63" idx="3"/>
          </p:cNvCxnSpPr>
          <p:nvPr/>
        </p:nvCxnSpPr>
        <p:spPr>
          <a:xfrm flipH="1">
            <a:off x="7182149" y="2257574"/>
            <a:ext cx="3567591" cy="1049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4849634" y="3126765"/>
            <a:ext cx="2332515" cy="35962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820957" y="3121423"/>
            <a:ext cx="248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SystemStreamPartitions</a:t>
            </a:r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6687878" y="4626871"/>
            <a:ext cx="1976353" cy="9457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6734637" y="4602052"/>
            <a:ext cx="2385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JobModelManager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7099358" y="5043009"/>
            <a:ext cx="121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JobModel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F740F69-37EE-4B8A-B12E-65C21019547A}"/>
              </a:ext>
            </a:extLst>
          </p:cNvPr>
          <p:cNvSpPr txBox="1"/>
          <p:nvPr/>
        </p:nvSpPr>
        <p:spPr>
          <a:xfrm>
            <a:off x="7068909" y="2892580"/>
            <a:ext cx="306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69FF1DB-6AFD-48C6-B797-FC42DBF4AC49}"/>
              </a:ext>
            </a:extLst>
          </p:cNvPr>
          <p:cNvSpPr txBox="1"/>
          <p:nvPr/>
        </p:nvSpPr>
        <p:spPr>
          <a:xfrm>
            <a:off x="7408279" y="4336114"/>
            <a:ext cx="624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5.</a:t>
            </a:r>
            <a:endParaRPr lang="zh-CN" altLang="en-US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D2A4D9C-F147-44F3-8E2C-8EF47F04B818}"/>
              </a:ext>
            </a:extLst>
          </p:cNvPr>
          <p:cNvCxnSpPr>
            <a:stCxn id="52" idx="2"/>
            <a:endCxn id="75" idx="0"/>
          </p:cNvCxnSpPr>
          <p:nvPr/>
        </p:nvCxnSpPr>
        <p:spPr>
          <a:xfrm>
            <a:off x="7675738" y="4422782"/>
            <a:ext cx="30449" cy="620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B2581295-577A-483A-BDF7-A5A1230EE80A}"/>
              </a:ext>
            </a:extLst>
          </p:cNvPr>
          <p:cNvSpPr txBox="1"/>
          <p:nvPr/>
        </p:nvSpPr>
        <p:spPr>
          <a:xfrm>
            <a:off x="7436363" y="3696742"/>
            <a:ext cx="345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</a:t>
            </a:r>
            <a:endParaRPr lang="zh-CN" altLang="en-US" dirty="0"/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E5F9C989-434D-4EF6-9851-225045BDA784}"/>
              </a:ext>
            </a:extLst>
          </p:cNvPr>
          <p:cNvSpPr/>
          <p:nvPr/>
        </p:nvSpPr>
        <p:spPr>
          <a:xfrm>
            <a:off x="6960581" y="4036101"/>
            <a:ext cx="1352435" cy="384895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47D6B2B0-9868-41CE-9B34-81A367AB1673}"/>
              </a:ext>
            </a:extLst>
          </p:cNvPr>
          <p:cNvSpPr/>
          <p:nvPr/>
        </p:nvSpPr>
        <p:spPr>
          <a:xfrm>
            <a:off x="6960581" y="5043009"/>
            <a:ext cx="1352435" cy="390164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FB7A7BF6-DB23-4A65-B4BF-A5DBCFE49A5C}"/>
              </a:ext>
            </a:extLst>
          </p:cNvPr>
          <p:cNvCxnSpPr>
            <a:cxnSpLocks/>
            <a:stCxn id="62" idx="2"/>
            <a:endCxn id="42" idx="0"/>
          </p:cNvCxnSpPr>
          <p:nvPr/>
        </p:nvCxnSpPr>
        <p:spPr>
          <a:xfrm>
            <a:off x="6061017" y="3490755"/>
            <a:ext cx="1575782" cy="545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2">
            <a:extLst>
              <a:ext uri="{FF2B5EF4-FFF2-40B4-BE49-F238E27FC236}">
                <a16:creationId xmlns:a16="http://schemas.microsoft.com/office/drawing/2014/main" id="{06BF6E4A-7500-4420-A520-DA6AD854BAF5}"/>
              </a:ext>
            </a:extLst>
          </p:cNvPr>
          <p:cNvSpPr/>
          <p:nvPr/>
        </p:nvSpPr>
        <p:spPr>
          <a:xfrm>
            <a:off x="7301076" y="3445161"/>
            <a:ext cx="2717549" cy="35962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61">
            <a:extLst>
              <a:ext uri="{FF2B5EF4-FFF2-40B4-BE49-F238E27FC236}">
                <a16:creationId xmlns:a16="http://schemas.microsoft.com/office/drawing/2014/main" id="{072B3B0E-FFA0-487F-9B65-3E6F292170B8}"/>
              </a:ext>
            </a:extLst>
          </p:cNvPr>
          <p:cNvSpPr txBox="1"/>
          <p:nvPr/>
        </p:nvSpPr>
        <p:spPr>
          <a:xfrm>
            <a:off x="7285991" y="3452317"/>
            <a:ext cx="2851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ChangelogPartitionMapping</a:t>
            </a:r>
            <a:endParaRPr lang="en-US" dirty="0"/>
          </a:p>
        </p:txBody>
      </p: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F8FFF47A-F988-4845-A90A-F8378C3FD1C1}"/>
              </a:ext>
            </a:extLst>
          </p:cNvPr>
          <p:cNvCxnSpPr>
            <a:stCxn id="23" idx="1"/>
            <a:endCxn id="80" idx="2"/>
          </p:cNvCxnSpPr>
          <p:nvPr/>
        </p:nvCxnSpPr>
        <p:spPr>
          <a:xfrm flipH="1">
            <a:off x="8858587" y="2257574"/>
            <a:ext cx="1891153" cy="1226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165CD603-4327-4C38-B886-5A4048DF168C}"/>
              </a:ext>
            </a:extLst>
          </p:cNvPr>
          <p:cNvCxnSpPr>
            <a:cxnSpLocks/>
          </p:cNvCxnSpPr>
          <p:nvPr/>
        </p:nvCxnSpPr>
        <p:spPr>
          <a:xfrm flipH="1">
            <a:off x="7618056" y="3804787"/>
            <a:ext cx="1297660" cy="210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584D57CB-3F44-4C31-A0C5-A3F803540595}"/>
              </a:ext>
            </a:extLst>
          </p:cNvPr>
          <p:cNvSpPr txBox="1"/>
          <p:nvPr/>
        </p:nvSpPr>
        <p:spPr>
          <a:xfrm>
            <a:off x="8685795" y="3114832"/>
            <a:ext cx="345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20790" y="1571106"/>
            <a:ext cx="407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22261041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2921D2-579D-46B7-96E4-FF2204B7F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8548"/>
            <a:ext cx="10515600" cy="1325563"/>
          </a:xfrm>
        </p:spPr>
        <p:txBody>
          <a:bodyPr/>
          <a:lstStyle/>
          <a:p>
            <a:r>
              <a:rPr lang="en-US" altLang="zh-CN" dirty="0"/>
              <a:t>Create </a:t>
            </a:r>
            <a:r>
              <a:rPr lang="en-US" altLang="zh-CN" dirty="0" err="1"/>
              <a:t>ClusterBasedJobCoordinator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F55EA12-CBCE-4D7F-97D8-F2088606A259}"/>
              </a:ext>
            </a:extLst>
          </p:cNvPr>
          <p:cNvSpPr txBox="1"/>
          <p:nvPr/>
        </p:nvSpPr>
        <p:spPr>
          <a:xfrm>
            <a:off x="354165" y="734433"/>
            <a:ext cx="4504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6. </a:t>
            </a:r>
            <a:r>
              <a:rPr lang="en-US" altLang="ja-JP" dirty="0"/>
              <a:t>Create </a:t>
            </a:r>
            <a:r>
              <a:rPr lang="en-US" altLang="ja-JP" dirty="0" err="1"/>
              <a:t>PartitionMonitor</a:t>
            </a:r>
            <a:r>
              <a:rPr lang="en-US" altLang="ja-JP" dirty="0"/>
              <a:t>, which will monitor the </a:t>
            </a:r>
            <a:r>
              <a:rPr lang="en-US" altLang="ja-JP" dirty="0" err="1"/>
              <a:t>SystemStream</a:t>
            </a:r>
            <a:r>
              <a:rPr lang="en-US" altLang="ja-JP" dirty="0"/>
              <a:t> and throw Exception to YARN when </a:t>
            </a:r>
            <a:r>
              <a:rPr lang="en-US" altLang="ja-JP" dirty="0" err="1"/>
              <a:t>SystemStream’s</a:t>
            </a:r>
            <a:r>
              <a:rPr lang="en-US" altLang="ja-JP" dirty="0"/>
              <a:t> partition number changing</a:t>
            </a:r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4965057" y="826767"/>
            <a:ext cx="5793971" cy="462881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197024" y="800955"/>
            <a:ext cx="2493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 Container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5257800" y="1196098"/>
            <a:ext cx="5275465" cy="40644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544474" y="1196099"/>
            <a:ext cx="289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ClusterBasedJobCoordinator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16436" y="1618877"/>
            <a:ext cx="2261062" cy="4081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067847" y="1618876"/>
            <a:ext cx="1779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PartitionMonitor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443378" y="1642487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43353" y="2304916"/>
            <a:ext cx="3848791" cy="2749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94967" y="2266147"/>
            <a:ext cx="2634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ContainerProcessManager</a:t>
            </a:r>
            <a:endParaRPr 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0C43A5C-A426-413F-86FF-1B246637933A}"/>
              </a:ext>
            </a:extLst>
          </p:cNvPr>
          <p:cNvSpPr txBox="1"/>
          <p:nvPr/>
        </p:nvSpPr>
        <p:spPr>
          <a:xfrm>
            <a:off x="348378" y="1846205"/>
            <a:ext cx="4616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7. Create </a:t>
            </a:r>
            <a:r>
              <a:rPr lang="en-US" altLang="zh-CN" dirty="0" err="1"/>
              <a:t>ContainerProcessManager</a:t>
            </a:r>
            <a:r>
              <a:rPr lang="en-US" altLang="zh-CN" dirty="0"/>
              <a:t>, which create the </a:t>
            </a:r>
            <a:r>
              <a:rPr lang="en-US" altLang="zh-CN" dirty="0" err="1"/>
              <a:t>ClusterResourceManager</a:t>
            </a:r>
            <a:r>
              <a:rPr lang="en-US" altLang="zh-CN" dirty="0"/>
              <a:t>(</a:t>
            </a:r>
            <a:r>
              <a:rPr lang="en-US" altLang="zh-CN" dirty="0" err="1"/>
              <a:t>YarnClusterResourceManager</a:t>
            </a:r>
            <a:r>
              <a:rPr lang="en-US" altLang="zh-CN" dirty="0"/>
              <a:t>) and </a:t>
            </a:r>
            <a:r>
              <a:rPr lang="en-US" altLang="zh-CN" dirty="0" err="1"/>
              <a:t>ContainerAllocator</a:t>
            </a:r>
            <a:r>
              <a:rPr lang="en-US" altLang="zh-CN" dirty="0"/>
              <a:t> according </a:t>
            </a:r>
            <a:r>
              <a:rPr lang="en-US" altLang="zh-CN" dirty="0" err="1"/>
              <a:t>configs</a:t>
            </a:r>
            <a:r>
              <a:rPr lang="en-US" altLang="zh-CN" dirty="0"/>
              <a:t>. </a:t>
            </a:r>
            <a:r>
              <a:rPr lang="en-US" altLang="zh-CN" dirty="0" err="1"/>
              <a:t>ContainerProcessManager</a:t>
            </a:r>
            <a:r>
              <a:rPr lang="en-US" altLang="zh-CN" dirty="0"/>
              <a:t> will start the </a:t>
            </a:r>
            <a:r>
              <a:rPr lang="en-US" altLang="zh-CN" dirty="0" err="1"/>
              <a:t>ContainerAllocator</a:t>
            </a:r>
            <a:r>
              <a:rPr lang="en-US" altLang="zh-CN" dirty="0"/>
              <a:t> on a new thread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B3FC528-5635-499E-9B10-55A204C9DE07}"/>
              </a:ext>
            </a:extLst>
          </p:cNvPr>
          <p:cNvSpPr/>
          <p:nvPr/>
        </p:nvSpPr>
        <p:spPr>
          <a:xfrm>
            <a:off x="6169534" y="2723368"/>
            <a:ext cx="3521309" cy="20897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DA9DBDC-409A-4FF1-92E2-0A384F2A21FE}"/>
              </a:ext>
            </a:extLst>
          </p:cNvPr>
          <p:cNvSpPr txBox="1"/>
          <p:nvPr/>
        </p:nvSpPr>
        <p:spPr>
          <a:xfrm>
            <a:off x="7037276" y="2717096"/>
            <a:ext cx="2040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ContainerAllocator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0CE35A0-9B28-42AA-8024-7484B11F247C}"/>
              </a:ext>
            </a:extLst>
          </p:cNvPr>
          <p:cNvSpPr/>
          <p:nvPr/>
        </p:nvSpPr>
        <p:spPr>
          <a:xfrm>
            <a:off x="6487926" y="4220195"/>
            <a:ext cx="3056726" cy="43459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35A34CD-7820-4697-9A43-E9BC29165858}"/>
              </a:ext>
            </a:extLst>
          </p:cNvPr>
          <p:cNvSpPr txBox="1"/>
          <p:nvPr/>
        </p:nvSpPr>
        <p:spPr>
          <a:xfrm>
            <a:off x="6544474" y="4256380"/>
            <a:ext cx="2943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YarnClusterResourceManager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05AB72E-AFB0-43E7-89CE-E93CCC7E1F60}"/>
              </a:ext>
            </a:extLst>
          </p:cNvPr>
          <p:cNvSpPr txBox="1"/>
          <p:nvPr/>
        </p:nvSpPr>
        <p:spPr>
          <a:xfrm>
            <a:off x="5712973" y="2354036"/>
            <a:ext cx="36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7.</a:t>
            </a:r>
            <a:endParaRPr lang="zh-CN" altLang="en-US" dirty="0"/>
          </a:p>
        </p:txBody>
      </p:sp>
      <p:sp>
        <p:nvSpPr>
          <p:cNvPr id="20" name="文本框 12">
            <a:extLst>
              <a:ext uri="{FF2B5EF4-FFF2-40B4-BE49-F238E27FC236}">
                <a16:creationId xmlns:a16="http://schemas.microsoft.com/office/drawing/2014/main" id="{50C43A5C-A426-413F-86FF-1B246637933A}"/>
              </a:ext>
            </a:extLst>
          </p:cNvPr>
          <p:cNvSpPr txBox="1"/>
          <p:nvPr/>
        </p:nvSpPr>
        <p:spPr>
          <a:xfrm>
            <a:off x="356460" y="3604427"/>
            <a:ext cx="4616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8. </a:t>
            </a:r>
            <a:r>
              <a:rPr lang="en-US" altLang="zh-CN" dirty="0" err="1"/>
              <a:t>ContainerAllocator</a:t>
            </a:r>
            <a:r>
              <a:rPr lang="en-US" altLang="zh-CN" dirty="0"/>
              <a:t> will maintain </a:t>
            </a:r>
            <a:r>
              <a:rPr lang="en-US" altLang="zh-CN" dirty="0">
                <a:hlinkClick r:id="rId2" action="ppaction://hlinksldjump"/>
              </a:rPr>
              <a:t>ResourceRequestState</a:t>
            </a:r>
            <a:r>
              <a:rPr lang="en-US" altLang="zh-CN" dirty="0"/>
              <a:t> to store information about resource requests(container) and resource allocated by the cluster.</a:t>
            </a: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39046" y="5692339"/>
            <a:ext cx="4616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ContainerAllocator</a:t>
            </a:r>
            <a:r>
              <a:rPr lang="en-US" dirty="0"/>
              <a:t> use </a:t>
            </a:r>
            <a:r>
              <a:rPr lang="en-US" dirty="0" err="1"/>
              <a:t>YarnClusterResourceManager</a:t>
            </a:r>
            <a:r>
              <a:rPr lang="en-US" dirty="0"/>
              <a:t> to interact with YARN(send requests; receive resource allocated by YARN; run containers on nodes)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65057" y="5703639"/>
            <a:ext cx="2394065" cy="116094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896981" y="6091530"/>
            <a:ext cx="693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RM</a:t>
            </a:r>
          </a:p>
        </p:txBody>
      </p:sp>
      <p:cxnSp>
        <p:nvCxnSpPr>
          <p:cNvPr id="27" name="Straight Arrow Connector 26"/>
          <p:cNvCxnSpPr>
            <a:stCxn id="16" idx="2"/>
            <a:endCxn id="24" idx="0"/>
          </p:cNvCxnSpPr>
          <p:nvPr/>
        </p:nvCxnSpPr>
        <p:spPr>
          <a:xfrm flipH="1">
            <a:off x="6162090" y="4654789"/>
            <a:ext cx="1854199" cy="10488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498079" y="5703639"/>
            <a:ext cx="1715243" cy="116094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8096990" y="6101566"/>
            <a:ext cx="693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NM</a:t>
            </a:r>
          </a:p>
        </p:txBody>
      </p:sp>
      <p:sp>
        <p:nvSpPr>
          <p:cNvPr id="30" name="Rectangle 29"/>
          <p:cNvSpPr/>
          <p:nvPr/>
        </p:nvSpPr>
        <p:spPr>
          <a:xfrm>
            <a:off x="9352279" y="5709911"/>
            <a:ext cx="1715243" cy="116094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951190" y="6107838"/>
            <a:ext cx="693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213869" y="6052626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34" name="Straight Arrow Connector 33"/>
          <p:cNvCxnSpPr>
            <a:stCxn id="16" idx="2"/>
            <a:endCxn id="28" idx="0"/>
          </p:cNvCxnSpPr>
          <p:nvPr/>
        </p:nvCxnSpPr>
        <p:spPr>
          <a:xfrm>
            <a:off x="8016289" y="4654789"/>
            <a:ext cx="339412" cy="10488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6" idx="2"/>
            <a:endCxn id="30" idx="0"/>
          </p:cNvCxnSpPr>
          <p:nvPr/>
        </p:nvCxnSpPr>
        <p:spPr>
          <a:xfrm>
            <a:off x="8016289" y="4654789"/>
            <a:ext cx="2193612" cy="10551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184025" y="3116302"/>
            <a:ext cx="368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39046" y="4925382"/>
            <a:ext cx="4595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9. </a:t>
            </a:r>
            <a:r>
              <a:rPr lang="en-US" dirty="0" err="1"/>
              <a:t>ContainerAllocator</a:t>
            </a:r>
            <a:r>
              <a:rPr lang="en-US" dirty="0"/>
              <a:t> keeps run containers on allocated resource until it shutdown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359122" y="3665787"/>
            <a:ext cx="36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9.</a:t>
            </a:r>
          </a:p>
        </p:txBody>
      </p:sp>
      <p:sp>
        <p:nvSpPr>
          <p:cNvPr id="44" name="Circular Arrow 43"/>
          <p:cNvSpPr/>
          <p:nvPr/>
        </p:nvSpPr>
        <p:spPr>
          <a:xfrm>
            <a:off x="7666691" y="3559507"/>
            <a:ext cx="581891" cy="581891"/>
          </a:xfrm>
          <a:prstGeom prst="circularArrow">
            <a:avLst>
              <a:gd name="adj1" fmla="val 9298"/>
              <a:gd name="adj2" fmla="val 1142319"/>
              <a:gd name="adj3" fmla="val 9426966"/>
              <a:gd name="adj4" fmla="val 10800000"/>
              <a:gd name="adj5" fmla="val 125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544474" y="3110695"/>
            <a:ext cx="3000178" cy="40946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896692" y="3110694"/>
            <a:ext cx="2382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ResourceRequestState</a:t>
            </a:r>
          </a:p>
        </p:txBody>
      </p:sp>
    </p:spTree>
    <p:extLst>
      <p:ext uri="{BB962C8B-B14F-4D97-AF65-F5344CB8AC3E}">
        <p14:creationId xmlns:p14="http://schemas.microsoft.com/office/powerpoint/2010/main" val="15603417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C009BC-B8BD-496C-849C-1B5133301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80" y="-280827"/>
            <a:ext cx="10515600" cy="1325563"/>
          </a:xfrm>
        </p:spPr>
        <p:txBody>
          <a:bodyPr/>
          <a:lstStyle/>
          <a:p>
            <a:r>
              <a:rPr lang="en-US" altLang="zh-CN" dirty="0"/>
              <a:t>Read JobModel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06AF5A9-FDEC-44DF-AEB1-92C0314A98A0}"/>
              </a:ext>
            </a:extLst>
          </p:cNvPr>
          <p:cNvSpPr txBox="1"/>
          <p:nvPr/>
        </p:nvSpPr>
        <p:spPr>
          <a:xfrm>
            <a:off x="377505" y="805343"/>
            <a:ext cx="4169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3.Read latest checkpoint SSPS from </a:t>
            </a:r>
            <a:r>
              <a:rPr lang="en-US" altLang="zh-CN" dirty="0" err="1"/>
              <a:t>CoordinatorStream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DA8E89-2FF0-4C42-A28B-779E63DE2C1D}"/>
              </a:ext>
            </a:extLst>
          </p:cNvPr>
          <p:cNvSpPr txBox="1"/>
          <p:nvPr/>
        </p:nvSpPr>
        <p:spPr>
          <a:xfrm>
            <a:off x="906010" y="1359395"/>
            <a:ext cx="3640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(1) Read the number of containers from </a:t>
            </a:r>
            <a:r>
              <a:rPr lang="en-US" altLang="zh-CN" dirty="0" err="1"/>
              <a:t>configs</a:t>
            </a:r>
            <a:r>
              <a:rPr lang="en-US" altLang="zh-CN" dirty="0"/>
              <a:t>. Create same number of Processors.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EFF1254-82DF-4A61-BACA-30D1F252AA31}"/>
              </a:ext>
            </a:extLst>
          </p:cNvPr>
          <p:cNvSpPr txBox="1"/>
          <p:nvPr/>
        </p:nvSpPr>
        <p:spPr>
          <a:xfrm>
            <a:off x="906009" y="2453698"/>
            <a:ext cx="3640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(2) Get the </a:t>
            </a:r>
            <a:r>
              <a:rPr lang="en-US" altLang="zh-CN" dirty="0">
                <a:hlinkClick r:id="rId2" action="ppaction://hlinksldjump"/>
              </a:rPr>
              <a:t>StreamMetadataCache</a:t>
            </a:r>
            <a:r>
              <a:rPr lang="en-US" altLang="zh-CN" dirty="0"/>
              <a:t> for all input </a:t>
            </a:r>
            <a:r>
              <a:rPr lang="en-US" altLang="zh-CN" dirty="0" err="1"/>
              <a:t>SystemStreams</a:t>
            </a:r>
            <a:r>
              <a:rPr lang="en-US" altLang="zh-CN" dirty="0"/>
              <a:t> from </a:t>
            </a:r>
            <a:r>
              <a:rPr lang="en-US" altLang="zh-CN" dirty="0" err="1"/>
              <a:t>CoordinatorSystemStream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1B41EE6-5B6A-4F07-B2ED-3371F617E714}"/>
              </a:ext>
            </a:extLst>
          </p:cNvPr>
          <p:cNvSpPr txBox="1"/>
          <p:nvPr/>
        </p:nvSpPr>
        <p:spPr>
          <a:xfrm>
            <a:off x="906008" y="3648949"/>
            <a:ext cx="3640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(3) Read all </a:t>
            </a:r>
            <a:r>
              <a:rPr lang="en-US" altLang="zh-CN" dirty="0">
                <a:hlinkClick r:id="rId2" action="ppaction://hlinksldjump"/>
              </a:rPr>
              <a:t>SystemStreamPartitions</a:t>
            </a:r>
            <a:r>
              <a:rPr lang="en-US" altLang="zh-CN" dirty="0"/>
              <a:t> from StreamMetadataCache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CA7E8C8-15F6-4CB1-B94F-AC8FE30AA4C8}"/>
              </a:ext>
            </a:extLst>
          </p:cNvPr>
          <p:cNvSpPr txBox="1"/>
          <p:nvPr/>
        </p:nvSpPr>
        <p:spPr>
          <a:xfrm>
            <a:off x="906008" y="4650973"/>
            <a:ext cx="40654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(4) Get the Grouper (</a:t>
            </a:r>
            <a:r>
              <a:rPr lang="en-US" altLang="zh-CN" dirty="0" err="1"/>
              <a:t>GroupByPartition</a:t>
            </a:r>
            <a:r>
              <a:rPr lang="en-US" altLang="zh-CN" dirty="0"/>
              <a:t>) according to </a:t>
            </a:r>
            <a:r>
              <a:rPr lang="en-US" altLang="zh-CN" dirty="0" err="1"/>
              <a:t>confgis</a:t>
            </a:r>
            <a:r>
              <a:rPr lang="en-US" altLang="zh-CN" dirty="0"/>
              <a:t>.  And use it to group </a:t>
            </a:r>
            <a:r>
              <a:rPr lang="en-US" altLang="zh-CN" dirty="0" err="1"/>
              <a:t>SystemStreamPartations</a:t>
            </a:r>
            <a:r>
              <a:rPr lang="en-US" altLang="zh-CN" dirty="0"/>
              <a:t> to Tasks</a:t>
            </a:r>
            <a:endParaRPr lang="zh-CN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5290530" y="619028"/>
            <a:ext cx="4559114" cy="58521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89719" y="620677"/>
            <a:ext cx="3353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ClusterBasedJobCoordinator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0052629" y="805343"/>
            <a:ext cx="1837113" cy="206422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68702" y="1484575"/>
            <a:ext cx="1721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CoordinatorSystemStream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1"/>
            <a:endCxn id="16" idx="3"/>
          </p:cNvCxnSpPr>
          <p:nvPr/>
        </p:nvCxnSpPr>
        <p:spPr>
          <a:xfrm flipH="1" flipV="1">
            <a:off x="8930271" y="1744146"/>
            <a:ext cx="1122358" cy="93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6089719" y="1451673"/>
            <a:ext cx="2840552" cy="58494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328352" y="1549897"/>
            <a:ext cx="2363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StreamMetadataCache</a:t>
            </a:r>
          </a:p>
        </p:txBody>
      </p:sp>
      <p:cxnSp>
        <p:nvCxnSpPr>
          <p:cNvPr id="32" name="Straight Arrow Connector 31"/>
          <p:cNvCxnSpPr>
            <a:endCxn id="33" idx="0"/>
          </p:cNvCxnSpPr>
          <p:nvPr/>
        </p:nvCxnSpPr>
        <p:spPr>
          <a:xfrm flipH="1">
            <a:off x="7502903" y="2044931"/>
            <a:ext cx="3490" cy="389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6177690" y="2433973"/>
            <a:ext cx="2650426" cy="41447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6328351" y="2433973"/>
            <a:ext cx="244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SystemStreamPartitions</a:t>
            </a:r>
            <a:endParaRPr lang="en-US" dirty="0"/>
          </a:p>
        </p:txBody>
      </p:sp>
      <p:cxnSp>
        <p:nvCxnSpPr>
          <p:cNvPr id="46" name="Straight Arrow Connector 45"/>
          <p:cNvCxnSpPr>
            <a:stCxn id="33" idx="2"/>
            <a:endCxn id="47" idx="0"/>
          </p:cNvCxnSpPr>
          <p:nvPr/>
        </p:nvCxnSpPr>
        <p:spPr>
          <a:xfrm flipH="1">
            <a:off x="7502902" y="2848449"/>
            <a:ext cx="1" cy="1777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5994301" y="3222366"/>
            <a:ext cx="3017204" cy="609097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5957917" y="3342249"/>
            <a:ext cx="3182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SystemStreamPartitio</a:t>
            </a:r>
            <a:r>
              <a:rPr lang="en-US" altLang="zh-CN" dirty="0" err="1"/>
              <a:t>nGrouper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5994301" y="3818882"/>
            <a:ext cx="3017203" cy="5343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6581371" y="3826457"/>
            <a:ext cx="185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GroupByPartition</a:t>
            </a:r>
            <a:endParaRPr lang="en-US" dirty="0"/>
          </a:p>
        </p:txBody>
      </p:sp>
      <p:sp>
        <p:nvSpPr>
          <p:cNvPr id="47" name="Rounded Rectangle 46"/>
          <p:cNvSpPr/>
          <p:nvPr/>
        </p:nvSpPr>
        <p:spPr>
          <a:xfrm>
            <a:off x="5825552" y="4626125"/>
            <a:ext cx="3354700" cy="174142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6328351" y="4546820"/>
            <a:ext cx="2222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SystemStream</a:t>
            </a:r>
            <a:r>
              <a:rPr lang="en-US" dirty="0"/>
              <a:t> groups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5994302" y="4881720"/>
            <a:ext cx="587070" cy="1336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5940089" y="4815271"/>
            <a:ext cx="768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Task1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5994301" y="5212319"/>
            <a:ext cx="587070" cy="3619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5994301" y="5208645"/>
            <a:ext cx="64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SSP1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995121" y="5585325"/>
            <a:ext cx="587070" cy="3619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5995121" y="5581651"/>
            <a:ext cx="64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SSP2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097518" y="5971351"/>
            <a:ext cx="461665" cy="1497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80" name="Rectangle 79"/>
          <p:cNvSpPr/>
          <p:nvPr/>
        </p:nvSpPr>
        <p:spPr>
          <a:xfrm>
            <a:off x="6738862" y="4881720"/>
            <a:ext cx="587070" cy="1336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6684649" y="4815271"/>
            <a:ext cx="768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Task2</a:t>
            </a:r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6738861" y="5212319"/>
            <a:ext cx="587070" cy="3619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6738861" y="5208645"/>
            <a:ext cx="64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SSP1</a:t>
            </a:r>
          </a:p>
        </p:txBody>
      </p:sp>
      <p:sp>
        <p:nvSpPr>
          <p:cNvPr id="84" name="Rectangle 83"/>
          <p:cNvSpPr/>
          <p:nvPr/>
        </p:nvSpPr>
        <p:spPr>
          <a:xfrm>
            <a:off x="6739681" y="5585325"/>
            <a:ext cx="587070" cy="3619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6739681" y="5581651"/>
            <a:ext cx="64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SSP2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6842078" y="5971351"/>
            <a:ext cx="461665" cy="1497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466871" y="4885297"/>
            <a:ext cx="587070" cy="1336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7412658" y="4818848"/>
            <a:ext cx="768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Task3</a:t>
            </a:r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466870" y="5215896"/>
            <a:ext cx="587070" cy="3619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7466870" y="5212222"/>
            <a:ext cx="64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SSP1</a:t>
            </a:r>
          </a:p>
        </p:txBody>
      </p:sp>
      <p:sp>
        <p:nvSpPr>
          <p:cNvPr id="91" name="Rectangle 90"/>
          <p:cNvSpPr/>
          <p:nvPr/>
        </p:nvSpPr>
        <p:spPr>
          <a:xfrm>
            <a:off x="7467690" y="5588902"/>
            <a:ext cx="587070" cy="3619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7467690" y="5585228"/>
            <a:ext cx="64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SSP2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7570087" y="5974928"/>
            <a:ext cx="461665" cy="1497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94" name="Rectangle 93"/>
          <p:cNvSpPr/>
          <p:nvPr/>
        </p:nvSpPr>
        <p:spPr>
          <a:xfrm>
            <a:off x="8191238" y="4890032"/>
            <a:ext cx="587070" cy="1336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8137025" y="4823583"/>
            <a:ext cx="768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Task4</a:t>
            </a:r>
            <a:endParaRPr lang="en-US" dirty="0"/>
          </a:p>
        </p:txBody>
      </p:sp>
      <p:sp>
        <p:nvSpPr>
          <p:cNvPr id="96" name="Rectangle 95"/>
          <p:cNvSpPr/>
          <p:nvPr/>
        </p:nvSpPr>
        <p:spPr>
          <a:xfrm>
            <a:off x="8191237" y="5220631"/>
            <a:ext cx="587070" cy="3619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8191237" y="5216957"/>
            <a:ext cx="64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SSP1</a:t>
            </a:r>
          </a:p>
        </p:txBody>
      </p:sp>
      <p:sp>
        <p:nvSpPr>
          <p:cNvPr id="98" name="Rectangle 97"/>
          <p:cNvSpPr/>
          <p:nvPr/>
        </p:nvSpPr>
        <p:spPr>
          <a:xfrm>
            <a:off x="8192057" y="5593637"/>
            <a:ext cx="587070" cy="3619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8192057" y="5589963"/>
            <a:ext cx="64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SSP2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8294454" y="5979663"/>
            <a:ext cx="461665" cy="1497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8827493" y="5336255"/>
            <a:ext cx="332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575109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C009BC-B8BD-496C-849C-1B5133301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80" y="-280827"/>
            <a:ext cx="10515600" cy="1325563"/>
          </a:xfrm>
        </p:spPr>
        <p:txBody>
          <a:bodyPr/>
          <a:lstStyle/>
          <a:p>
            <a:r>
              <a:rPr lang="en-US" altLang="zh-CN" dirty="0"/>
              <a:t>Read JobModel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06AF5A9-FDEC-44DF-AEB1-92C0314A98A0}"/>
              </a:ext>
            </a:extLst>
          </p:cNvPr>
          <p:cNvSpPr txBox="1"/>
          <p:nvPr/>
        </p:nvSpPr>
        <p:spPr>
          <a:xfrm>
            <a:off x="377505" y="805343"/>
            <a:ext cx="4169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4.Build JobModel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DA8E89-2FF0-4C42-A28B-779E63DE2C1D}"/>
              </a:ext>
            </a:extLst>
          </p:cNvPr>
          <p:cNvSpPr txBox="1"/>
          <p:nvPr/>
        </p:nvSpPr>
        <p:spPr>
          <a:xfrm>
            <a:off x="906010" y="1359395"/>
            <a:ext cx="4181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(5) Create </a:t>
            </a:r>
            <a:r>
              <a:rPr lang="en-US" altLang="zh-CN" dirty="0" err="1"/>
              <a:t>ChangelogStreamManager</a:t>
            </a:r>
            <a:r>
              <a:rPr lang="en-US" altLang="zh-CN" dirty="0"/>
              <a:t>. Use it to read the </a:t>
            </a:r>
            <a:r>
              <a:rPr lang="en-US" altLang="zh-CN" dirty="0" err="1"/>
              <a:t>TaskName</a:t>
            </a:r>
            <a:r>
              <a:rPr lang="en-US" altLang="zh-CN" dirty="0"/>
              <a:t>-to-Partition mapping from </a:t>
            </a:r>
            <a:r>
              <a:rPr lang="en-US" altLang="zh-CN" dirty="0" err="1"/>
              <a:t>CoordinatorSystemStream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EFF1254-82DF-4A61-BACA-30D1F252AA31}"/>
              </a:ext>
            </a:extLst>
          </p:cNvPr>
          <p:cNvSpPr txBox="1"/>
          <p:nvPr/>
        </p:nvSpPr>
        <p:spPr>
          <a:xfrm>
            <a:off x="906009" y="2453698"/>
            <a:ext cx="4097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(6)Combine the </a:t>
            </a:r>
            <a:r>
              <a:rPr lang="en-US" altLang="zh-CN" dirty="0" err="1"/>
              <a:t>Changlog</a:t>
            </a:r>
            <a:r>
              <a:rPr lang="en-US" altLang="zh-CN" dirty="0"/>
              <a:t> </a:t>
            </a:r>
            <a:r>
              <a:rPr lang="en-US" altLang="zh-CN" dirty="0" err="1"/>
              <a:t>TaskName</a:t>
            </a:r>
            <a:r>
              <a:rPr lang="en-US" altLang="zh-CN" dirty="0"/>
              <a:t>-Partition mapping with Task-SSP mapping, get the </a:t>
            </a:r>
            <a:r>
              <a:rPr lang="en-US" altLang="zh-CN" dirty="0">
                <a:hlinkClick r:id="rId2" action="ppaction://hlinksldjump"/>
              </a:rPr>
              <a:t>TaskModel</a:t>
            </a:r>
            <a:r>
              <a:rPr lang="en-US" altLang="zh-CN" dirty="0"/>
              <a:t> for each task.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1B41EE6-5B6A-4F07-B2ED-3371F617E714}"/>
              </a:ext>
            </a:extLst>
          </p:cNvPr>
          <p:cNvSpPr txBox="1"/>
          <p:nvPr/>
        </p:nvSpPr>
        <p:spPr>
          <a:xfrm>
            <a:off x="906008" y="3648949"/>
            <a:ext cx="44336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(7) Create the </a:t>
            </a:r>
            <a:r>
              <a:rPr lang="en-US" altLang="zh-CN" dirty="0">
                <a:hlinkClick r:id="rId3" action="ppaction://hlinksldjump"/>
              </a:rPr>
              <a:t>ContainerGrouper</a:t>
            </a:r>
            <a:r>
              <a:rPr lang="en-US" altLang="zh-CN" dirty="0"/>
              <a:t> according to configs. Use the ContainerGrouper to group the </a:t>
            </a:r>
            <a:r>
              <a:rPr lang="en-US" altLang="zh-CN" dirty="0" err="1"/>
              <a:t>TaskModels</a:t>
            </a:r>
            <a:r>
              <a:rPr lang="en-US" altLang="zh-CN" dirty="0"/>
              <a:t> with containers and get the </a:t>
            </a:r>
            <a:r>
              <a:rPr lang="en-US" altLang="zh-CN" dirty="0">
                <a:hlinkClick r:id="rId2" action="ppaction://hlinksldjump"/>
              </a:rPr>
              <a:t>ContainerModel</a:t>
            </a:r>
            <a:r>
              <a:rPr lang="en-US" altLang="zh-CN" dirty="0"/>
              <a:t> for each container(If host-affinity enabled, use balance method instead of group)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CA7E8C8-15F6-4CB1-B94F-AC8FE30AA4C8}"/>
              </a:ext>
            </a:extLst>
          </p:cNvPr>
          <p:cNvSpPr txBox="1"/>
          <p:nvPr/>
        </p:nvSpPr>
        <p:spPr>
          <a:xfrm>
            <a:off x="913257" y="5592853"/>
            <a:ext cx="4281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(8) Build the </a:t>
            </a:r>
            <a:r>
              <a:rPr lang="en-US" altLang="zh-CN" dirty="0">
                <a:hlinkClick r:id="rId2" action="ppaction://hlinksldjump"/>
              </a:rPr>
              <a:t>JobModel</a:t>
            </a:r>
            <a:r>
              <a:rPr lang="en-US" altLang="zh-CN" dirty="0"/>
              <a:t> using </a:t>
            </a:r>
            <a:r>
              <a:rPr lang="en-US" altLang="zh-CN" dirty="0" err="1"/>
              <a:t>ContainerModels</a:t>
            </a:r>
            <a:r>
              <a:rPr lang="en-US" altLang="zh-CN" dirty="0"/>
              <a:t> and configs.(If host-affinity enabled, also use </a:t>
            </a:r>
            <a:r>
              <a:rPr lang="en-US" altLang="zh-CN" dirty="0" err="1"/>
              <a:t>LocalityManager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5291300" y="302066"/>
            <a:ext cx="4559114" cy="63402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173443" y="276426"/>
            <a:ext cx="3353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ClusterBasedJobCoordinator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0052629" y="805343"/>
            <a:ext cx="1837113" cy="206422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68702" y="1484575"/>
            <a:ext cx="1721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CoordinatorSystemStream</a:t>
            </a:r>
            <a:endParaRPr lang="en-US" dirty="0"/>
          </a:p>
        </p:txBody>
      </p:sp>
      <p:sp>
        <p:nvSpPr>
          <p:cNvPr id="47" name="Rounded Rectangle 46"/>
          <p:cNvSpPr/>
          <p:nvPr/>
        </p:nvSpPr>
        <p:spPr>
          <a:xfrm>
            <a:off x="5869933" y="989450"/>
            <a:ext cx="3354700" cy="49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6419266" y="1056758"/>
            <a:ext cx="2222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SystemStream</a:t>
            </a:r>
            <a:r>
              <a:rPr lang="en-US" dirty="0"/>
              <a:t> groups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7FFBF8D-22AC-4289-B5AB-1460E78D8E6A}"/>
              </a:ext>
            </a:extLst>
          </p:cNvPr>
          <p:cNvSpPr/>
          <p:nvPr/>
        </p:nvSpPr>
        <p:spPr>
          <a:xfrm>
            <a:off x="5702657" y="1842811"/>
            <a:ext cx="3739944" cy="79547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3176C98-5ADF-49AB-B9BA-3E247EDDDD6D}"/>
              </a:ext>
            </a:extLst>
          </p:cNvPr>
          <p:cNvSpPr txBox="1"/>
          <p:nvPr/>
        </p:nvSpPr>
        <p:spPr>
          <a:xfrm>
            <a:off x="6334563" y="1832364"/>
            <a:ext cx="271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ChangelogStreamManager</a:t>
            </a:r>
            <a:endParaRPr lang="zh-CN" altLang="en-US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0A4980AB-F517-4D1D-916D-A70C2AC30310}"/>
              </a:ext>
            </a:extLst>
          </p:cNvPr>
          <p:cNvSpPr/>
          <p:nvPr/>
        </p:nvSpPr>
        <p:spPr>
          <a:xfrm>
            <a:off x="5912159" y="2191690"/>
            <a:ext cx="3304336" cy="37552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2C71766-3116-4D81-8EEA-41354A52FDA0}"/>
              </a:ext>
            </a:extLst>
          </p:cNvPr>
          <p:cNvSpPr txBox="1"/>
          <p:nvPr/>
        </p:nvSpPr>
        <p:spPr>
          <a:xfrm>
            <a:off x="6133022" y="2184570"/>
            <a:ext cx="2947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TaskName</a:t>
            </a:r>
            <a:r>
              <a:rPr lang="en-US" altLang="zh-CN" dirty="0"/>
              <a:t>-Partition Mapping</a:t>
            </a:r>
            <a:endParaRPr lang="zh-CN" altLang="en-US" dirty="0"/>
          </a:p>
        </p:txBody>
      </p:sp>
      <p:cxnSp>
        <p:nvCxnSpPr>
          <p:cNvPr id="13" name="Straight Arrow Connector 12"/>
          <p:cNvCxnSpPr>
            <a:cxnSpLocks/>
            <a:stCxn id="10" idx="1"/>
            <a:endCxn id="15" idx="3"/>
          </p:cNvCxnSpPr>
          <p:nvPr/>
        </p:nvCxnSpPr>
        <p:spPr>
          <a:xfrm flipH="1">
            <a:off x="9216495" y="1837457"/>
            <a:ext cx="836134" cy="541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4E269DE4-69A6-44BC-8061-BE994A822E52}"/>
              </a:ext>
            </a:extLst>
          </p:cNvPr>
          <p:cNvSpPr txBox="1"/>
          <p:nvPr/>
        </p:nvSpPr>
        <p:spPr>
          <a:xfrm>
            <a:off x="5825531" y="1811040"/>
            <a:ext cx="468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(5)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AACF94B-9846-4EEA-A62A-907453E4CFF2}"/>
              </a:ext>
            </a:extLst>
          </p:cNvPr>
          <p:cNvSpPr txBox="1"/>
          <p:nvPr/>
        </p:nvSpPr>
        <p:spPr>
          <a:xfrm>
            <a:off x="9628860" y="-3828"/>
            <a:ext cx="471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following last page</a:t>
            </a:r>
            <a:endParaRPr lang="zh-CN" altLang="en-US" dirty="0"/>
          </a:p>
        </p:txBody>
      </p: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EAD2F26A-202C-4300-A295-B8D72F72DB1F}"/>
              </a:ext>
            </a:extLst>
          </p:cNvPr>
          <p:cNvCxnSpPr>
            <a:cxnSpLocks/>
            <a:stCxn id="47" idx="1"/>
            <a:endCxn id="30" idx="0"/>
          </p:cNvCxnSpPr>
          <p:nvPr/>
        </p:nvCxnSpPr>
        <p:spPr>
          <a:xfrm rot="10800000" flipH="1" flipV="1">
            <a:off x="5869933" y="1237012"/>
            <a:ext cx="1619430" cy="1846781"/>
          </a:xfrm>
          <a:prstGeom prst="bentConnector4">
            <a:avLst>
              <a:gd name="adj1" fmla="val -14116"/>
              <a:gd name="adj2" fmla="val 800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8918788C-E055-447C-ABD1-8F94011BE83D}"/>
              </a:ext>
            </a:extLst>
          </p:cNvPr>
          <p:cNvSpPr/>
          <p:nvPr/>
        </p:nvSpPr>
        <p:spPr>
          <a:xfrm>
            <a:off x="6334563" y="3083794"/>
            <a:ext cx="2309599" cy="52621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89960A5-1714-4DFC-823E-76AB04E0BDE6}"/>
              </a:ext>
            </a:extLst>
          </p:cNvPr>
          <p:cNvSpPr txBox="1"/>
          <p:nvPr/>
        </p:nvSpPr>
        <p:spPr>
          <a:xfrm>
            <a:off x="6815366" y="3159480"/>
            <a:ext cx="1347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TaskModels</a:t>
            </a:r>
            <a:endParaRPr lang="zh-CN" altLang="en-US" dirty="0"/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0A6315B4-C042-4101-B058-A8CE2488FD3A}"/>
              </a:ext>
            </a:extLst>
          </p:cNvPr>
          <p:cNvCxnSpPr>
            <a:cxnSpLocks/>
            <a:stCxn id="17" idx="2"/>
            <a:endCxn id="30" idx="0"/>
          </p:cNvCxnSpPr>
          <p:nvPr/>
        </p:nvCxnSpPr>
        <p:spPr>
          <a:xfrm flipH="1">
            <a:off x="7489363" y="2553902"/>
            <a:ext cx="117354" cy="529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A5DA8019-5121-40E8-932E-28E689F8A0DC}"/>
              </a:ext>
            </a:extLst>
          </p:cNvPr>
          <p:cNvSpPr txBox="1"/>
          <p:nvPr/>
        </p:nvSpPr>
        <p:spPr>
          <a:xfrm>
            <a:off x="7092432" y="2705898"/>
            <a:ext cx="514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(6)</a:t>
            </a:r>
            <a:endParaRPr lang="zh-CN" altLang="en-US" dirty="0"/>
          </a:p>
        </p:txBody>
      </p: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6F3875B3-5D0E-4376-996F-A5D56FE3A784}"/>
              </a:ext>
            </a:extLst>
          </p:cNvPr>
          <p:cNvCxnSpPr>
            <a:cxnSpLocks/>
            <a:stCxn id="30" idx="2"/>
            <a:endCxn id="114" idx="0"/>
          </p:cNvCxnSpPr>
          <p:nvPr/>
        </p:nvCxnSpPr>
        <p:spPr>
          <a:xfrm flipH="1">
            <a:off x="7489252" y="3610005"/>
            <a:ext cx="111" cy="1480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>
            <a:extLst>
              <a:ext uri="{FF2B5EF4-FFF2-40B4-BE49-F238E27FC236}">
                <a16:creationId xmlns:a16="http://schemas.microsoft.com/office/drawing/2014/main" id="{540E081B-A7BA-493F-B81B-21ECEB43B1BB}"/>
              </a:ext>
            </a:extLst>
          </p:cNvPr>
          <p:cNvSpPr/>
          <p:nvPr/>
        </p:nvSpPr>
        <p:spPr>
          <a:xfrm>
            <a:off x="5725040" y="3847081"/>
            <a:ext cx="3739944" cy="52621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93B8EA88-6EE2-43C6-A184-A5161F4AE004}"/>
              </a:ext>
            </a:extLst>
          </p:cNvPr>
          <p:cNvSpPr txBox="1"/>
          <p:nvPr/>
        </p:nvSpPr>
        <p:spPr>
          <a:xfrm>
            <a:off x="6536959" y="3906452"/>
            <a:ext cx="198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ContainerGrouper</a:t>
            </a:r>
            <a:endParaRPr lang="zh-CN" altLang="en-US" dirty="0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8000BC50-3F67-4956-9A70-E41F54EA3963}"/>
              </a:ext>
            </a:extLst>
          </p:cNvPr>
          <p:cNvSpPr/>
          <p:nvPr/>
        </p:nvSpPr>
        <p:spPr>
          <a:xfrm>
            <a:off x="5725040" y="4373292"/>
            <a:ext cx="3739944" cy="48538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D9891132-A17E-4086-AC4D-6B482817EE9E}"/>
              </a:ext>
            </a:extLst>
          </p:cNvPr>
          <p:cNvSpPr txBox="1"/>
          <p:nvPr/>
        </p:nvSpPr>
        <p:spPr>
          <a:xfrm>
            <a:off x="6284281" y="4417206"/>
            <a:ext cx="2526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GroupByContainerCount</a:t>
            </a:r>
            <a:endParaRPr lang="zh-CN" altLang="en-US" dirty="0"/>
          </a:p>
        </p:txBody>
      </p:sp>
      <p:sp>
        <p:nvSpPr>
          <p:cNvPr id="114" name="矩形: 圆角 113">
            <a:extLst>
              <a:ext uri="{FF2B5EF4-FFF2-40B4-BE49-F238E27FC236}">
                <a16:creationId xmlns:a16="http://schemas.microsoft.com/office/drawing/2014/main" id="{127F0796-0735-4B68-8466-4C90EC438283}"/>
              </a:ext>
            </a:extLst>
          </p:cNvPr>
          <p:cNvSpPr/>
          <p:nvPr/>
        </p:nvSpPr>
        <p:spPr>
          <a:xfrm>
            <a:off x="6502134" y="5090870"/>
            <a:ext cx="1974236" cy="54346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54F99793-3F2F-4989-9DD0-B07F4C0D9A4A}"/>
              </a:ext>
            </a:extLst>
          </p:cNvPr>
          <p:cNvSpPr txBox="1"/>
          <p:nvPr/>
        </p:nvSpPr>
        <p:spPr>
          <a:xfrm>
            <a:off x="6590891" y="5177936"/>
            <a:ext cx="1796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ContainerModels</a:t>
            </a:r>
            <a:endParaRPr lang="zh-CN" altLang="en-US" dirty="0"/>
          </a:p>
        </p:txBody>
      </p:sp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730C317A-621D-4C88-82AF-9B27B3B0BDEB}"/>
              </a:ext>
            </a:extLst>
          </p:cNvPr>
          <p:cNvCxnSpPr>
            <a:cxnSpLocks/>
            <a:stCxn id="114" idx="2"/>
            <a:endCxn id="122" idx="0"/>
          </p:cNvCxnSpPr>
          <p:nvPr/>
        </p:nvCxnSpPr>
        <p:spPr>
          <a:xfrm flipH="1">
            <a:off x="7489247" y="5634335"/>
            <a:ext cx="5" cy="286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本框 119">
            <a:extLst>
              <a:ext uri="{FF2B5EF4-FFF2-40B4-BE49-F238E27FC236}">
                <a16:creationId xmlns:a16="http://schemas.microsoft.com/office/drawing/2014/main" id="{F2FAF19F-6C69-4D77-8D93-0C3103FBFC23}"/>
              </a:ext>
            </a:extLst>
          </p:cNvPr>
          <p:cNvSpPr txBox="1"/>
          <p:nvPr/>
        </p:nvSpPr>
        <p:spPr>
          <a:xfrm>
            <a:off x="5329661" y="4173147"/>
            <a:ext cx="44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(7)</a:t>
            </a:r>
            <a:endParaRPr lang="zh-CN" altLang="en-US" dirty="0"/>
          </a:p>
        </p:txBody>
      </p:sp>
      <p:sp>
        <p:nvSpPr>
          <p:cNvPr id="122" name="矩形: 圆角 121">
            <a:extLst>
              <a:ext uri="{FF2B5EF4-FFF2-40B4-BE49-F238E27FC236}">
                <a16:creationId xmlns:a16="http://schemas.microsoft.com/office/drawing/2014/main" id="{D5935028-2B9F-4766-A5DF-D631F914FB1B}"/>
              </a:ext>
            </a:extLst>
          </p:cNvPr>
          <p:cNvSpPr/>
          <p:nvPr/>
        </p:nvSpPr>
        <p:spPr>
          <a:xfrm>
            <a:off x="6502133" y="5920895"/>
            <a:ext cx="1974227" cy="58120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A0F1BAD3-05AA-4353-B66F-1DFF18D08E83}"/>
              </a:ext>
            </a:extLst>
          </p:cNvPr>
          <p:cNvSpPr txBox="1"/>
          <p:nvPr/>
        </p:nvSpPr>
        <p:spPr>
          <a:xfrm>
            <a:off x="6921661" y="6042123"/>
            <a:ext cx="110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JobModel</a:t>
            </a:r>
            <a:endParaRPr lang="zh-CN" altLang="en-US" dirty="0"/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D2151904-75C4-4E8A-B114-21077757576D}"/>
              </a:ext>
            </a:extLst>
          </p:cNvPr>
          <p:cNvSpPr txBox="1"/>
          <p:nvPr/>
        </p:nvSpPr>
        <p:spPr>
          <a:xfrm>
            <a:off x="7059664" y="5559803"/>
            <a:ext cx="47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(8)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28669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95" y="90805"/>
            <a:ext cx="10515600" cy="1325563"/>
          </a:xfrm>
        </p:spPr>
        <p:txBody>
          <a:bodyPr/>
          <a:lstStyle/>
          <a:p>
            <a:r>
              <a:rPr lang="en-US" dirty="0"/>
              <a:t>StreamMetadataCache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1643" y="1229330"/>
            <a:ext cx="4663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StreamMetadataCache cache some </a:t>
            </a:r>
            <a:r>
              <a:rPr lang="en-US" altLang="zh-CN" dirty="0" err="1"/>
              <a:t>SystemStreams</a:t>
            </a:r>
            <a:r>
              <a:rPr lang="en-US" altLang="zh-CN" dirty="0"/>
              <a:t>’ metadata (offset and partition </a:t>
            </a:r>
            <a:r>
              <a:rPr lang="en-US" altLang="zh-CN" dirty="0" err="1"/>
              <a:t>informations</a:t>
            </a:r>
            <a:r>
              <a:rPr lang="en-US" altLang="zh-CN" dirty="0"/>
              <a:t>)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81396" y="2535382"/>
            <a:ext cx="4721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Cache can prevent high frequency requests from harming the </a:t>
            </a:r>
            <a:r>
              <a:rPr lang="en-US" altLang="zh-CN" dirty="0"/>
              <a:t>actual systems.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81495" y="29751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SystemStreamPartition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1149" y="4134473"/>
            <a:ext cx="4048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 pair of &lt;</a:t>
            </a:r>
            <a:r>
              <a:rPr lang="en-US" altLang="zh-CN" dirty="0" err="1"/>
              <a:t>SystemStream</a:t>
            </a:r>
            <a:r>
              <a:rPr lang="en-US" altLang="zh-CN" dirty="0"/>
              <a:t>, Partition ID&gt;, representing one specific partition in one system stream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270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66642"/>
            <a:ext cx="10515600" cy="1325563"/>
          </a:xfrm>
        </p:spPr>
        <p:txBody>
          <a:bodyPr/>
          <a:lstStyle/>
          <a:p>
            <a:r>
              <a:rPr lang="en-US"/>
              <a:t>ContainerGroup</a:t>
            </a:r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C89E827-C6F4-4817-BFB0-A4BC3DDC9FE2}"/>
              </a:ext>
            </a:extLst>
          </p:cNvPr>
          <p:cNvSpPr txBox="1"/>
          <p:nvPr/>
        </p:nvSpPr>
        <p:spPr>
          <a:xfrm>
            <a:off x="402670" y="880844"/>
            <a:ext cx="4832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ContainerGrouper will determine how tasks assigned to containers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DDF3128-1271-4B0E-8B13-010435244186}"/>
                  </a:ext>
                </a:extLst>
              </p:cNvPr>
              <p:cNvSpPr txBox="1"/>
              <p:nvPr/>
            </p:nvSpPr>
            <p:spPr>
              <a:xfrm>
                <a:off x="402669" y="1757244"/>
                <a:ext cx="4832059" cy="1612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The default grouper, </a:t>
                </a:r>
                <a:r>
                  <a:rPr lang="en-US" altLang="zh-CN" dirty="0" err="1"/>
                  <a:t>GroupByContainerCount</a:t>
                </a:r>
                <a:r>
                  <a:rPr lang="en-US" altLang="zh-CN" dirty="0"/>
                  <a:t> will group according to the number of Containers and number of tasks: each containers has the same number of tasks, which is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𝑇𝑎𝑠𝑘𝑠𝑁𝑢𝑚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𝐶𝑜𝑛𝑡𝑎𝑖𝑛𝑒𝑟𝑠𝑁𝑢𝑚</m:t>
                            </m:r>
                          </m:den>
                        </m:f>
                      </m:e>
                    </m:d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(except the remainder one)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DDF3128-1271-4B0E-8B13-010435244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69" y="1757244"/>
                <a:ext cx="4832059" cy="1612814"/>
              </a:xfrm>
              <a:prstGeom prst="rect">
                <a:avLst/>
              </a:prstGeom>
              <a:blipFill>
                <a:blip r:embed="rId2"/>
                <a:stretch>
                  <a:fillRect l="-1009" t="-1887" r="-1387" b="-4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E1DDBE77-F830-4281-AE9D-4224D5A1EFBD}"/>
              </a:ext>
            </a:extLst>
          </p:cNvPr>
          <p:cNvSpPr txBox="1"/>
          <p:nvPr/>
        </p:nvSpPr>
        <p:spPr>
          <a:xfrm>
            <a:off x="402667" y="3586645"/>
            <a:ext cx="4832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</a:t>
            </a:r>
            <a:r>
              <a:rPr lang="en-US" altLang="zh-CN" dirty="0" err="1"/>
              <a:t>GroupByContainerCount</a:t>
            </a:r>
            <a:r>
              <a:rPr lang="en-US" altLang="zh-CN" dirty="0"/>
              <a:t> grouper is a </a:t>
            </a:r>
            <a:r>
              <a:rPr lang="en-US" altLang="zh-CN" dirty="0" err="1"/>
              <a:t>BalacingGrouper</a:t>
            </a:r>
            <a:r>
              <a:rPr lang="en-US" altLang="zh-CN" dirty="0"/>
              <a:t>, which means instead of re-group, it has the functionality to balance the assignment when number of containers changed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D4527E-5B97-4754-9EF4-E18C44A19E66}"/>
              </a:ext>
            </a:extLst>
          </p:cNvPr>
          <p:cNvSpPr txBox="1"/>
          <p:nvPr/>
        </p:nvSpPr>
        <p:spPr>
          <a:xfrm>
            <a:off x="402668" y="5016771"/>
            <a:ext cx="4832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balance functionality is only used when AM is re-starting in this version!</a:t>
            </a:r>
            <a:endParaRPr lang="zh-CN" altLang="en-US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2592F14-CFE5-41FD-8F57-AA3CA55390C0}"/>
              </a:ext>
            </a:extLst>
          </p:cNvPr>
          <p:cNvSpPr/>
          <p:nvPr/>
        </p:nvSpPr>
        <p:spPr>
          <a:xfrm>
            <a:off x="6193520" y="1539386"/>
            <a:ext cx="2013358" cy="5352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E070A1BC-C06E-42CE-A815-B9B7FCEA638A}"/>
              </a:ext>
            </a:extLst>
          </p:cNvPr>
          <p:cNvSpPr/>
          <p:nvPr/>
        </p:nvSpPr>
        <p:spPr>
          <a:xfrm>
            <a:off x="6193520" y="931851"/>
            <a:ext cx="2013358" cy="5352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EA91118-1673-46E2-8942-0B5DE6864F22}"/>
              </a:ext>
            </a:extLst>
          </p:cNvPr>
          <p:cNvSpPr/>
          <p:nvPr/>
        </p:nvSpPr>
        <p:spPr>
          <a:xfrm>
            <a:off x="6193520" y="315369"/>
            <a:ext cx="2013358" cy="5352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326DB7A-B041-466E-9210-79BBF36EB25E}"/>
              </a:ext>
            </a:extLst>
          </p:cNvPr>
          <p:cNvSpPr txBox="1"/>
          <p:nvPr/>
        </p:nvSpPr>
        <p:spPr>
          <a:xfrm>
            <a:off x="6474550" y="406344"/>
            <a:ext cx="1451295" cy="379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 1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A5405A9-E301-4917-9252-895691D5425F}"/>
              </a:ext>
            </a:extLst>
          </p:cNvPr>
          <p:cNvSpPr txBox="1"/>
          <p:nvPr/>
        </p:nvSpPr>
        <p:spPr>
          <a:xfrm>
            <a:off x="6474551" y="1035083"/>
            <a:ext cx="1451295" cy="379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 2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D275117-1824-44FD-B2B2-49042FC0CFF8}"/>
              </a:ext>
            </a:extLst>
          </p:cNvPr>
          <p:cNvSpPr txBox="1"/>
          <p:nvPr/>
        </p:nvSpPr>
        <p:spPr>
          <a:xfrm>
            <a:off x="6474550" y="1636615"/>
            <a:ext cx="1451295" cy="379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 3</a:t>
            </a:r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10D3832C-F0E1-4061-B5E5-83064EAD81B8}"/>
              </a:ext>
            </a:extLst>
          </p:cNvPr>
          <p:cNvSpPr/>
          <p:nvPr/>
        </p:nvSpPr>
        <p:spPr>
          <a:xfrm>
            <a:off x="9414894" y="354298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CDAE65C9-9DB9-488E-8002-791C4F2999B9}"/>
              </a:ext>
            </a:extLst>
          </p:cNvPr>
          <p:cNvSpPr/>
          <p:nvPr/>
        </p:nvSpPr>
        <p:spPr>
          <a:xfrm>
            <a:off x="9895164" y="354298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38F66549-3423-4A64-BA93-99C1066B93D2}"/>
              </a:ext>
            </a:extLst>
          </p:cNvPr>
          <p:cNvSpPr/>
          <p:nvPr/>
        </p:nvSpPr>
        <p:spPr>
          <a:xfrm>
            <a:off x="10375434" y="354298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D6B6AF10-FC14-45A3-BBC6-8AFE3D901250}"/>
              </a:ext>
            </a:extLst>
          </p:cNvPr>
          <p:cNvSpPr/>
          <p:nvPr/>
        </p:nvSpPr>
        <p:spPr>
          <a:xfrm>
            <a:off x="10870382" y="354298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4E13B1B7-8F03-46F9-89EA-F33D5F0377A6}"/>
              </a:ext>
            </a:extLst>
          </p:cNvPr>
          <p:cNvSpPr/>
          <p:nvPr/>
        </p:nvSpPr>
        <p:spPr>
          <a:xfrm>
            <a:off x="9414894" y="841868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B0067BA8-05A5-4EF9-B650-CF072FB25078}"/>
              </a:ext>
            </a:extLst>
          </p:cNvPr>
          <p:cNvSpPr/>
          <p:nvPr/>
        </p:nvSpPr>
        <p:spPr>
          <a:xfrm>
            <a:off x="9895164" y="841868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1336EF7B-38DE-47EA-9EB1-D8762C964FBA}"/>
              </a:ext>
            </a:extLst>
          </p:cNvPr>
          <p:cNvSpPr/>
          <p:nvPr/>
        </p:nvSpPr>
        <p:spPr>
          <a:xfrm>
            <a:off x="10375434" y="841868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34CD6496-390D-4CDE-A028-4EFD3B195E04}"/>
              </a:ext>
            </a:extLst>
          </p:cNvPr>
          <p:cNvSpPr/>
          <p:nvPr/>
        </p:nvSpPr>
        <p:spPr>
          <a:xfrm>
            <a:off x="10870382" y="841868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E9E53B9-F134-47F4-A801-14F35C40548F}"/>
              </a:ext>
            </a:extLst>
          </p:cNvPr>
          <p:cNvSpPr txBox="1"/>
          <p:nvPr/>
        </p:nvSpPr>
        <p:spPr>
          <a:xfrm>
            <a:off x="10039871" y="-87955"/>
            <a:ext cx="118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Tasks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B562D16-9684-4BA5-8F92-6E203E1B30E9}"/>
              </a:ext>
            </a:extLst>
          </p:cNvPr>
          <p:cNvSpPr txBox="1"/>
          <p:nvPr/>
        </p:nvSpPr>
        <p:spPr>
          <a:xfrm>
            <a:off x="402668" y="5847127"/>
            <a:ext cx="48320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Grouper will keep the Task-Container mapping in </a:t>
            </a:r>
            <a:r>
              <a:rPr lang="en-US" altLang="zh-CN" dirty="0" err="1"/>
              <a:t>CoordinatorStream</a:t>
            </a:r>
            <a:r>
              <a:rPr lang="en-US" altLang="zh-CN" dirty="0"/>
              <a:t>. Balance method will keep the host-affinity when re-starting</a:t>
            </a:r>
            <a:endParaRPr lang="zh-CN" altLang="en-US" dirty="0"/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E9AE190A-DCC5-45DD-98AD-0BD370D238DE}"/>
              </a:ext>
            </a:extLst>
          </p:cNvPr>
          <p:cNvSpPr/>
          <p:nvPr/>
        </p:nvSpPr>
        <p:spPr>
          <a:xfrm>
            <a:off x="5910729" y="2478386"/>
            <a:ext cx="1586217" cy="108338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C932944-6273-4FD3-B5F1-4C66359DF25F}"/>
              </a:ext>
            </a:extLst>
          </p:cNvPr>
          <p:cNvSpPr txBox="1"/>
          <p:nvPr/>
        </p:nvSpPr>
        <p:spPr>
          <a:xfrm>
            <a:off x="6049154" y="2557942"/>
            <a:ext cx="1451295" cy="379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 1</a:t>
            </a:r>
            <a:endParaRPr lang="zh-CN" altLang="en-US" dirty="0"/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A7441136-79AC-48A4-8139-CC147ED0E040}"/>
              </a:ext>
            </a:extLst>
          </p:cNvPr>
          <p:cNvSpPr/>
          <p:nvPr/>
        </p:nvSpPr>
        <p:spPr>
          <a:xfrm>
            <a:off x="8017070" y="2478385"/>
            <a:ext cx="1586218" cy="111446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ED7A266E-CA1D-4D1F-8387-889428084510}"/>
              </a:ext>
            </a:extLst>
          </p:cNvPr>
          <p:cNvSpPr txBox="1"/>
          <p:nvPr/>
        </p:nvSpPr>
        <p:spPr>
          <a:xfrm>
            <a:off x="8155494" y="2557942"/>
            <a:ext cx="1451295" cy="379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 2</a:t>
            </a:r>
            <a:endParaRPr lang="zh-CN" altLang="en-US" dirty="0"/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66BBEF70-7BC3-49E5-B5B0-095A8844286D}"/>
              </a:ext>
            </a:extLst>
          </p:cNvPr>
          <p:cNvSpPr/>
          <p:nvPr/>
        </p:nvSpPr>
        <p:spPr>
          <a:xfrm>
            <a:off x="10180037" y="2478385"/>
            <a:ext cx="1451295" cy="11068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F13EEEEA-DD0C-4A3D-9FFA-3702A98D2A9A}"/>
              </a:ext>
            </a:extLst>
          </p:cNvPr>
          <p:cNvSpPr txBox="1"/>
          <p:nvPr/>
        </p:nvSpPr>
        <p:spPr>
          <a:xfrm>
            <a:off x="10261834" y="2557942"/>
            <a:ext cx="1451295" cy="379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 3</a:t>
            </a:r>
            <a:endParaRPr lang="zh-CN" altLang="en-US" dirty="0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08CCF3BA-2ED9-4C02-BFFD-63841A8B5F8D}"/>
              </a:ext>
            </a:extLst>
          </p:cNvPr>
          <p:cNvSpPr txBox="1"/>
          <p:nvPr/>
        </p:nvSpPr>
        <p:spPr>
          <a:xfrm>
            <a:off x="6390660" y="-120077"/>
            <a:ext cx="1556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Containers</a:t>
            </a:r>
            <a:endParaRPr lang="zh-CN" altLang="en-US" dirty="0"/>
          </a:p>
        </p:txBody>
      </p:sp>
      <p:sp>
        <p:nvSpPr>
          <p:cNvPr id="76" name="箭头: 下 75">
            <a:extLst>
              <a:ext uri="{FF2B5EF4-FFF2-40B4-BE49-F238E27FC236}">
                <a16:creationId xmlns:a16="http://schemas.microsoft.com/office/drawing/2014/main" id="{5FCA203D-3898-457B-877C-656031A869BB}"/>
              </a:ext>
            </a:extLst>
          </p:cNvPr>
          <p:cNvSpPr/>
          <p:nvPr/>
        </p:nvSpPr>
        <p:spPr>
          <a:xfrm>
            <a:off x="8494547" y="2113086"/>
            <a:ext cx="764102" cy="309740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C482C33F-2E7A-4479-B802-5C14064B8236}"/>
              </a:ext>
            </a:extLst>
          </p:cNvPr>
          <p:cNvSpPr txBox="1"/>
          <p:nvPr/>
        </p:nvSpPr>
        <p:spPr>
          <a:xfrm>
            <a:off x="7390697" y="3978609"/>
            <a:ext cx="2789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If adding a new </a:t>
            </a:r>
            <a:r>
              <a:rPr lang="en-US" altLang="zh-CN" dirty="0" err="1"/>
              <a:t>conatiner</a:t>
            </a:r>
            <a:endParaRPr lang="zh-CN" altLang="en-US" dirty="0"/>
          </a:p>
        </p:txBody>
      </p:sp>
      <p:sp>
        <p:nvSpPr>
          <p:cNvPr id="78" name="箭头: 下 77">
            <a:extLst>
              <a:ext uri="{FF2B5EF4-FFF2-40B4-BE49-F238E27FC236}">
                <a16:creationId xmlns:a16="http://schemas.microsoft.com/office/drawing/2014/main" id="{BCCA3DD1-9707-4CF7-A58A-D5BE6D7B82C7}"/>
              </a:ext>
            </a:extLst>
          </p:cNvPr>
          <p:cNvSpPr/>
          <p:nvPr/>
        </p:nvSpPr>
        <p:spPr>
          <a:xfrm>
            <a:off x="8494547" y="4412908"/>
            <a:ext cx="480270" cy="415229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684DBC2F-9EBA-4BB6-9518-C627FEDE6678}"/>
              </a:ext>
            </a:extLst>
          </p:cNvPr>
          <p:cNvSpPr txBox="1"/>
          <p:nvPr/>
        </p:nvSpPr>
        <p:spPr>
          <a:xfrm>
            <a:off x="9459989" y="396161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</a:t>
            </a:r>
            <a:endParaRPr lang="zh-CN" altLang="en-US" sz="1200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DAC0FEB2-5556-48DF-B792-459A31CFDB74}"/>
              </a:ext>
            </a:extLst>
          </p:cNvPr>
          <p:cNvSpPr txBox="1"/>
          <p:nvPr/>
        </p:nvSpPr>
        <p:spPr>
          <a:xfrm>
            <a:off x="9937805" y="388499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2</a:t>
            </a:r>
            <a:endParaRPr lang="zh-CN" altLang="en-US" sz="1200" dirty="0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64C54C52-4648-4F7D-8C81-EA9144315B30}"/>
              </a:ext>
            </a:extLst>
          </p:cNvPr>
          <p:cNvSpPr txBox="1"/>
          <p:nvPr/>
        </p:nvSpPr>
        <p:spPr>
          <a:xfrm>
            <a:off x="10429609" y="396161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3</a:t>
            </a:r>
            <a:endParaRPr lang="zh-CN" altLang="en-US" sz="1200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64143C8B-6C65-44E2-83FC-4AD65544573D}"/>
              </a:ext>
            </a:extLst>
          </p:cNvPr>
          <p:cNvSpPr txBox="1"/>
          <p:nvPr/>
        </p:nvSpPr>
        <p:spPr>
          <a:xfrm>
            <a:off x="10915476" y="396161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4</a:t>
            </a:r>
            <a:endParaRPr lang="zh-CN" altLang="en-US" sz="1200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CCC72E17-0B6D-401E-A81C-A52E5C6A54C2}"/>
              </a:ext>
            </a:extLst>
          </p:cNvPr>
          <p:cNvSpPr txBox="1"/>
          <p:nvPr/>
        </p:nvSpPr>
        <p:spPr>
          <a:xfrm>
            <a:off x="10915476" y="867375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8</a:t>
            </a:r>
            <a:endParaRPr lang="zh-CN" altLang="en-US" sz="1200" dirty="0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13378423-C34E-4F5B-8D05-CDDA92445B9C}"/>
              </a:ext>
            </a:extLst>
          </p:cNvPr>
          <p:cNvSpPr txBox="1"/>
          <p:nvPr/>
        </p:nvSpPr>
        <p:spPr>
          <a:xfrm>
            <a:off x="10448133" y="877549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7</a:t>
            </a:r>
            <a:endParaRPr lang="zh-CN" altLang="en-US" sz="1200" dirty="0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CD66A40D-68F9-4523-BBA3-ECF43F9FAFB9}"/>
              </a:ext>
            </a:extLst>
          </p:cNvPr>
          <p:cNvSpPr txBox="1"/>
          <p:nvPr/>
        </p:nvSpPr>
        <p:spPr>
          <a:xfrm>
            <a:off x="9942701" y="867375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6</a:t>
            </a:r>
            <a:endParaRPr lang="zh-CN" altLang="en-US" sz="1200" dirty="0"/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DD6D907E-433D-4B63-A8DE-678215B2FC66}"/>
              </a:ext>
            </a:extLst>
          </p:cNvPr>
          <p:cNvSpPr txBox="1"/>
          <p:nvPr/>
        </p:nvSpPr>
        <p:spPr>
          <a:xfrm>
            <a:off x="9470820" y="893914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5</a:t>
            </a:r>
            <a:endParaRPr lang="zh-CN" altLang="en-US" sz="1200" dirty="0"/>
          </a:p>
        </p:txBody>
      </p:sp>
      <p:sp>
        <p:nvSpPr>
          <p:cNvPr id="103" name="椭圆 102">
            <a:extLst>
              <a:ext uri="{FF2B5EF4-FFF2-40B4-BE49-F238E27FC236}">
                <a16:creationId xmlns:a16="http://schemas.microsoft.com/office/drawing/2014/main" id="{892CD7A3-59C0-4DF2-AC0C-9FAD50837A9A}"/>
              </a:ext>
            </a:extLst>
          </p:cNvPr>
          <p:cNvSpPr/>
          <p:nvPr/>
        </p:nvSpPr>
        <p:spPr>
          <a:xfrm>
            <a:off x="6012102" y="2967569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椭圆 103">
            <a:extLst>
              <a:ext uri="{FF2B5EF4-FFF2-40B4-BE49-F238E27FC236}">
                <a16:creationId xmlns:a16="http://schemas.microsoft.com/office/drawing/2014/main" id="{67209661-985E-4C10-A3E0-A266784F2AF9}"/>
              </a:ext>
            </a:extLst>
          </p:cNvPr>
          <p:cNvSpPr/>
          <p:nvPr/>
        </p:nvSpPr>
        <p:spPr>
          <a:xfrm>
            <a:off x="6492372" y="2967569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椭圆 104">
            <a:extLst>
              <a:ext uri="{FF2B5EF4-FFF2-40B4-BE49-F238E27FC236}">
                <a16:creationId xmlns:a16="http://schemas.microsoft.com/office/drawing/2014/main" id="{5AFE7800-14D6-47A7-96CC-8F9551A726CE}"/>
              </a:ext>
            </a:extLst>
          </p:cNvPr>
          <p:cNvSpPr/>
          <p:nvPr/>
        </p:nvSpPr>
        <p:spPr>
          <a:xfrm>
            <a:off x="6972642" y="2967569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EA85B256-14F8-40F8-873D-71472643F12A}"/>
              </a:ext>
            </a:extLst>
          </p:cNvPr>
          <p:cNvSpPr txBox="1"/>
          <p:nvPr/>
        </p:nvSpPr>
        <p:spPr>
          <a:xfrm>
            <a:off x="6057197" y="3009432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</a:t>
            </a:r>
            <a:endParaRPr lang="zh-CN" altLang="en-US" sz="1200" dirty="0"/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116FF740-3B49-4C3C-AA3E-A73618AC9CEA}"/>
              </a:ext>
            </a:extLst>
          </p:cNvPr>
          <p:cNvSpPr txBox="1"/>
          <p:nvPr/>
        </p:nvSpPr>
        <p:spPr>
          <a:xfrm>
            <a:off x="6535013" y="3001770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2</a:t>
            </a:r>
            <a:endParaRPr lang="zh-CN" altLang="en-US" sz="1200" dirty="0"/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96C52A62-03CB-496D-A48F-05B75A67A95D}"/>
              </a:ext>
            </a:extLst>
          </p:cNvPr>
          <p:cNvSpPr txBox="1"/>
          <p:nvPr/>
        </p:nvSpPr>
        <p:spPr>
          <a:xfrm>
            <a:off x="7026817" y="3009432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3</a:t>
            </a:r>
            <a:endParaRPr lang="zh-CN" altLang="en-US" sz="1200" dirty="0"/>
          </a:p>
        </p:txBody>
      </p:sp>
      <p:sp>
        <p:nvSpPr>
          <p:cNvPr id="109" name="椭圆 108">
            <a:extLst>
              <a:ext uri="{FF2B5EF4-FFF2-40B4-BE49-F238E27FC236}">
                <a16:creationId xmlns:a16="http://schemas.microsoft.com/office/drawing/2014/main" id="{CF55D113-921C-4489-9BCE-876742BF5349}"/>
              </a:ext>
            </a:extLst>
          </p:cNvPr>
          <p:cNvSpPr/>
          <p:nvPr/>
        </p:nvSpPr>
        <p:spPr>
          <a:xfrm>
            <a:off x="8117739" y="2949724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>
            <a:extLst>
              <a:ext uri="{FF2B5EF4-FFF2-40B4-BE49-F238E27FC236}">
                <a16:creationId xmlns:a16="http://schemas.microsoft.com/office/drawing/2014/main" id="{6A794923-32D7-4B38-A68A-00D32D269AE2}"/>
              </a:ext>
            </a:extLst>
          </p:cNvPr>
          <p:cNvSpPr/>
          <p:nvPr/>
        </p:nvSpPr>
        <p:spPr>
          <a:xfrm>
            <a:off x="8598009" y="2949724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1AEBD0CA-8D73-40D4-B5C3-F9827CF74B85}"/>
              </a:ext>
            </a:extLst>
          </p:cNvPr>
          <p:cNvSpPr/>
          <p:nvPr/>
        </p:nvSpPr>
        <p:spPr>
          <a:xfrm>
            <a:off x="9078279" y="2949724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8E711626-1418-4F0D-8FB6-8206DA4EA94A}"/>
              </a:ext>
            </a:extLst>
          </p:cNvPr>
          <p:cNvSpPr txBox="1"/>
          <p:nvPr/>
        </p:nvSpPr>
        <p:spPr>
          <a:xfrm>
            <a:off x="9150978" y="2985405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6</a:t>
            </a:r>
            <a:endParaRPr lang="zh-CN" altLang="en-US" sz="1200" dirty="0"/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4D62FE66-601D-4DB5-A539-0BA24FB073BD}"/>
              </a:ext>
            </a:extLst>
          </p:cNvPr>
          <p:cNvSpPr txBox="1"/>
          <p:nvPr/>
        </p:nvSpPr>
        <p:spPr>
          <a:xfrm>
            <a:off x="8645546" y="2975231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5</a:t>
            </a:r>
            <a:endParaRPr lang="zh-CN" altLang="en-US" sz="1200" dirty="0"/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D762A6CB-C875-468A-A93E-C71F6B746B1F}"/>
              </a:ext>
            </a:extLst>
          </p:cNvPr>
          <p:cNvSpPr txBox="1"/>
          <p:nvPr/>
        </p:nvSpPr>
        <p:spPr>
          <a:xfrm>
            <a:off x="8173665" y="3001770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4</a:t>
            </a:r>
            <a:endParaRPr lang="zh-CN" altLang="en-US" sz="1200" dirty="0"/>
          </a:p>
        </p:txBody>
      </p:sp>
      <p:sp>
        <p:nvSpPr>
          <p:cNvPr id="115" name="椭圆 114">
            <a:extLst>
              <a:ext uri="{FF2B5EF4-FFF2-40B4-BE49-F238E27FC236}">
                <a16:creationId xmlns:a16="http://schemas.microsoft.com/office/drawing/2014/main" id="{8EA5B3CE-3DDA-4496-9446-5868C0E33A09}"/>
              </a:ext>
            </a:extLst>
          </p:cNvPr>
          <p:cNvSpPr/>
          <p:nvPr/>
        </p:nvSpPr>
        <p:spPr>
          <a:xfrm>
            <a:off x="10429609" y="2937355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椭圆 115">
            <a:extLst>
              <a:ext uri="{FF2B5EF4-FFF2-40B4-BE49-F238E27FC236}">
                <a16:creationId xmlns:a16="http://schemas.microsoft.com/office/drawing/2014/main" id="{3DE892DF-6E7B-45B0-A1FE-AF5E299F8FD9}"/>
              </a:ext>
            </a:extLst>
          </p:cNvPr>
          <p:cNvSpPr/>
          <p:nvPr/>
        </p:nvSpPr>
        <p:spPr>
          <a:xfrm>
            <a:off x="10924557" y="2937355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499EBB4B-AD3F-4C01-BFB5-ECA3EAB7CD68}"/>
              </a:ext>
            </a:extLst>
          </p:cNvPr>
          <p:cNvSpPr txBox="1"/>
          <p:nvPr/>
        </p:nvSpPr>
        <p:spPr>
          <a:xfrm>
            <a:off x="10969651" y="2962862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8</a:t>
            </a:r>
            <a:endParaRPr lang="zh-CN" altLang="en-US" sz="1200" dirty="0"/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6747A1E5-E13E-4328-957A-81B740933E7B}"/>
              </a:ext>
            </a:extLst>
          </p:cNvPr>
          <p:cNvSpPr txBox="1"/>
          <p:nvPr/>
        </p:nvSpPr>
        <p:spPr>
          <a:xfrm>
            <a:off x="10502308" y="2973036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7</a:t>
            </a:r>
            <a:endParaRPr lang="zh-CN" altLang="en-US" sz="1200" dirty="0"/>
          </a:p>
        </p:txBody>
      </p:sp>
      <p:sp>
        <p:nvSpPr>
          <p:cNvPr id="119" name="矩形: 圆角 118">
            <a:extLst>
              <a:ext uri="{FF2B5EF4-FFF2-40B4-BE49-F238E27FC236}">
                <a16:creationId xmlns:a16="http://schemas.microsoft.com/office/drawing/2014/main" id="{6D23D189-C2AE-4E95-B106-DBD6DCB1D6C3}"/>
              </a:ext>
            </a:extLst>
          </p:cNvPr>
          <p:cNvSpPr/>
          <p:nvPr/>
        </p:nvSpPr>
        <p:spPr>
          <a:xfrm>
            <a:off x="5804480" y="4938076"/>
            <a:ext cx="1586217" cy="108338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1EF8C25E-7BE1-415C-9FC7-CC56B9306CE4}"/>
              </a:ext>
            </a:extLst>
          </p:cNvPr>
          <p:cNvSpPr txBox="1"/>
          <p:nvPr/>
        </p:nvSpPr>
        <p:spPr>
          <a:xfrm>
            <a:off x="5942905" y="5017632"/>
            <a:ext cx="1451295" cy="379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 1</a:t>
            </a:r>
            <a:endParaRPr lang="zh-CN" altLang="en-US" dirty="0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5576CE9E-5A93-464D-8A29-74F5143EBCAE}"/>
              </a:ext>
            </a:extLst>
          </p:cNvPr>
          <p:cNvSpPr/>
          <p:nvPr/>
        </p:nvSpPr>
        <p:spPr>
          <a:xfrm>
            <a:off x="6174638" y="5408894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>
            <a:extLst>
              <a:ext uri="{FF2B5EF4-FFF2-40B4-BE49-F238E27FC236}">
                <a16:creationId xmlns:a16="http://schemas.microsoft.com/office/drawing/2014/main" id="{795B702D-A490-4A3F-81CB-BC738C880B03}"/>
              </a:ext>
            </a:extLst>
          </p:cNvPr>
          <p:cNvSpPr/>
          <p:nvPr/>
        </p:nvSpPr>
        <p:spPr>
          <a:xfrm>
            <a:off x="6654908" y="5408894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F3846A1B-1408-4BEA-B595-F38C2865A341}"/>
              </a:ext>
            </a:extLst>
          </p:cNvPr>
          <p:cNvSpPr txBox="1"/>
          <p:nvPr/>
        </p:nvSpPr>
        <p:spPr>
          <a:xfrm>
            <a:off x="6219733" y="5450757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</a:t>
            </a:r>
            <a:endParaRPr lang="zh-CN" altLang="en-US" sz="1200" dirty="0"/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D408FAFE-DF5A-42D6-A17D-107F82C1850A}"/>
              </a:ext>
            </a:extLst>
          </p:cNvPr>
          <p:cNvSpPr txBox="1"/>
          <p:nvPr/>
        </p:nvSpPr>
        <p:spPr>
          <a:xfrm>
            <a:off x="6697549" y="5443095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2</a:t>
            </a:r>
            <a:endParaRPr lang="zh-CN" altLang="en-US" sz="1200" dirty="0"/>
          </a:p>
        </p:txBody>
      </p:sp>
      <p:sp>
        <p:nvSpPr>
          <p:cNvPr id="127" name="矩形: 圆角 126">
            <a:extLst>
              <a:ext uri="{FF2B5EF4-FFF2-40B4-BE49-F238E27FC236}">
                <a16:creationId xmlns:a16="http://schemas.microsoft.com/office/drawing/2014/main" id="{A45B3D23-636B-4701-AA9A-8EADAACC6AEE}"/>
              </a:ext>
            </a:extLst>
          </p:cNvPr>
          <p:cNvSpPr/>
          <p:nvPr/>
        </p:nvSpPr>
        <p:spPr>
          <a:xfrm>
            <a:off x="7534007" y="4947391"/>
            <a:ext cx="1586218" cy="111446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D275F3D4-8282-47CE-BFCA-340ADBC3D22B}"/>
              </a:ext>
            </a:extLst>
          </p:cNvPr>
          <p:cNvSpPr txBox="1"/>
          <p:nvPr/>
        </p:nvSpPr>
        <p:spPr>
          <a:xfrm>
            <a:off x="7672431" y="5026948"/>
            <a:ext cx="1451295" cy="379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 2</a:t>
            </a:r>
            <a:endParaRPr lang="zh-CN" altLang="en-US" dirty="0"/>
          </a:p>
        </p:txBody>
      </p:sp>
      <p:sp>
        <p:nvSpPr>
          <p:cNvPr id="129" name="椭圆 128">
            <a:extLst>
              <a:ext uri="{FF2B5EF4-FFF2-40B4-BE49-F238E27FC236}">
                <a16:creationId xmlns:a16="http://schemas.microsoft.com/office/drawing/2014/main" id="{0C19C542-552F-47ED-96CE-731ECD0D3F18}"/>
              </a:ext>
            </a:extLst>
          </p:cNvPr>
          <p:cNvSpPr/>
          <p:nvPr/>
        </p:nvSpPr>
        <p:spPr>
          <a:xfrm>
            <a:off x="7904174" y="5444821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椭圆 129">
            <a:extLst>
              <a:ext uri="{FF2B5EF4-FFF2-40B4-BE49-F238E27FC236}">
                <a16:creationId xmlns:a16="http://schemas.microsoft.com/office/drawing/2014/main" id="{721CB8D0-C939-40D3-99F3-9B18F205304E}"/>
              </a:ext>
            </a:extLst>
          </p:cNvPr>
          <p:cNvSpPr/>
          <p:nvPr/>
        </p:nvSpPr>
        <p:spPr>
          <a:xfrm>
            <a:off x="8384444" y="5444821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E99E1C0D-F058-4278-8BE7-D9BCC2F28220}"/>
              </a:ext>
            </a:extLst>
          </p:cNvPr>
          <p:cNvSpPr txBox="1"/>
          <p:nvPr/>
        </p:nvSpPr>
        <p:spPr>
          <a:xfrm>
            <a:off x="8431981" y="5470328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5</a:t>
            </a:r>
            <a:endParaRPr lang="zh-CN" altLang="en-US" sz="1200" dirty="0"/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D082718C-30AC-4ABC-9913-D72EC004A6F9}"/>
              </a:ext>
            </a:extLst>
          </p:cNvPr>
          <p:cNvSpPr txBox="1"/>
          <p:nvPr/>
        </p:nvSpPr>
        <p:spPr>
          <a:xfrm>
            <a:off x="7960100" y="5496867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4</a:t>
            </a:r>
            <a:endParaRPr lang="zh-CN" altLang="en-US" sz="1200" dirty="0"/>
          </a:p>
        </p:txBody>
      </p:sp>
      <p:sp>
        <p:nvSpPr>
          <p:cNvPr id="135" name="矩形: 圆角 134">
            <a:extLst>
              <a:ext uri="{FF2B5EF4-FFF2-40B4-BE49-F238E27FC236}">
                <a16:creationId xmlns:a16="http://schemas.microsoft.com/office/drawing/2014/main" id="{0791183F-BDE3-47C2-92C7-CBF16DD60A9A}"/>
              </a:ext>
            </a:extLst>
          </p:cNvPr>
          <p:cNvSpPr/>
          <p:nvPr/>
        </p:nvSpPr>
        <p:spPr>
          <a:xfrm>
            <a:off x="9258649" y="4938076"/>
            <a:ext cx="1451295" cy="11068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558AA603-3256-48FF-94C3-A12413BD1E27}"/>
              </a:ext>
            </a:extLst>
          </p:cNvPr>
          <p:cNvSpPr txBox="1"/>
          <p:nvPr/>
        </p:nvSpPr>
        <p:spPr>
          <a:xfrm>
            <a:off x="9340446" y="5017633"/>
            <a:ext cx="1451295" cy="379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 3</a:t>
            </a:r>
            <a:endParaRPr lang="zh-CN" altLang="en-US" dirty="0"/>
          </a:p>
        </p:txBody>
      </p:sp>
      <p:sp>
        <p:nvSpPr>
          <p:cNvPr id="137" name="椭圆 136">
            <a:extLst>
              <a:ext uri="{FF2B5EF4-FFF2-40B4-BE49-F238E27FC236}">
                <a16:creationId xmlns:a16="http://schemas.microsoft.com/office/drawing/2014/main" id="{42E4FF1A-3A1B-4E41-973E-E543544A2B4B}"/>
              </a:ext>
            </a:extLst>
          </p:cNvPr>
          <p:cNvSpPr/>
          <p:nvPr/>
        </p:nvSpPr>
        <p:spPr>
          <a:xfrm>
            <a:off x="9563439" y="5477176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椭圆 137">
            <a:extLst>
              <a:ext uri="{FF2B5EF4-FFF2-40B4-BE49-F238E27FC236}">
                <a16:creationId xmlns:a16="http://schemas.microsoft.com/office/drawing/2014/main" id="{4A7AB629-E99C-492C-B5DE-76E9E46B9C52}"/>
              </a:ext>
            </a:extLst>
          </p:cNvPr>
          <p:cNvSpPr/>
          <p:nvPr/>
        </p:nvSpPr>
        <p:spPr>
          <a:xfrm>
            <a:off x="10058387" y="5477176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CFDBEBBA-3F19-4F0B-BA8E-FC61B6D85F81}"/>
              </a:ext>
            </a:extLst>
          </p:cNvPr>
          <p:cNvSpPr txBox="1"/>
          <p:nvPr/>
        </p:nvSpPr>
        <p:spPr>
          <a:xfrm>
            <a:off x="10103481" y="5502683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8</a:t>
            </a:r>
            <a:endParaRPr lang="zh-CN" altLang="en-US" sz="1200" dirty="0"/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20F3BA34-B5BA-4FC6-BD7A-C68FC2ECDDAA}"/>
              </a:ext>
            </a:extLst>
          </p:cNvPr>
          <p:cNvSpPr txBox="1"/>
          <p:nvPr/>
        </p:nvSpPr>
        <p:spPr>
          <a:xfrm>
            <a:off x="9636138" y="5512857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7</a:t>
            </a:r>
            <a:endParaRPr lang="zh-CN" altLang="en-US" sz="1200" dirty="0"/>
          </a:p>
        </p:txBody>
      </p:sp>
      <p:sp>
        <p:nvSpPr>
          <p:cNvPr id="141" name="矩形: 圆角 140">
            <a:extLst>
              <a:ext uri="{FF2B5EF4-FFF2-40B4-BE49-F238E27FC236}">
                <a16:creationId xmlns:a16="http://schemas.microsoft.com/office/drawing/2014/main" id="{6BA8C329-C937-4ABF-883D-4C1DDACFF493}"/>
              </a:ext>
            </a:extLst>
          </p:cNvPr>
          <p:cNvSpPr/>
          <p:nvPr/>
        </p:nvSpPr>
        <p:spPr>
          <a:xfrm>
            <a:off x="10790336" y="4908059"/>
            <a:ext cx="1451295" cy="11068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D58D3F1D-311F-448D-AE5F-3FC9B2FFD412}"/>
              </a:ext>
            </a:extLst>
          </p:cNvPr>
          <p:cNvSpPr txBox="1"/>
          <p:nvPr/>
        </p:nvSpPr>
        <p:spPr>
          <a:xfrm>
            <a:off x="10872133" y="4987616"/>
            <a:ext cx="1451295" cy="379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 4</a:t>
            </a:r>
            <a:endParaRPr lang="zh-CN" altLang="en-US" dirty="0"/>
          </a:p>
        </p:txBody>
      </p:sp>
      <p:sp>
        <p:nvSpPr>
          <p:cNvPr id="143" name="椭圆 142">
            <a:extLst>
              <a:ext uri="{FF2B5EF4-FFF2-40B4-BE49-F238E27FC236}">
                <a16:creationId xmlns:a16="http://schemas.microsoft.com/office/drawing/2014/main" id="{3DD17E3B-3942-4D26-ABC9-A0A99BF0D39C}"/>
              </a:ext>
            </a:extLst>
          </p:cNvPr>
          <p:cNvSpPr/>
          <p:nvPr/>
        </p:nvSpPr>
        <p:spPr>
          <a:xfrm>
            <a:off x="11039908" y="5367029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>
            <a:extLst>
              <a:ext uri="{FF2B5EF4-FFF2-40B4-BE49-F238E27FC236}">
                <a16:creationId xmlns:a16="http://schemas.microsoft.com/office/drawing/2014/main" id="{C88A82FC-FAFD-4EB3-924E-A461B73709CE}"/>
              </a:ext>
            </a:extLst>
          </p:cNvPr>
          <p:cNvSpPr/>
          <p:nvPr/>
        </p:nvSpPr>
        <p:spPr>
          <a:xfrm>
            <a:off x="11534856" y="5367029"/>
            <a:ext cx="360727" cy="360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73C6F390-8BEB-42D8-8503-EFBC040F951F}"/>
              </a:ext>
            </a:extLst>
          </p:cNvPr>
          <p:cNvSpPr txBox="1"/>
          <p:nvPr/>
        </p:nvSpPr>
        <p:spPr>
          <a:xfrm>
            <a:off x="11597780" y="5397045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6</a:t>
            </a:r>
            <a:endParaRPr lang="zh-CN" altLang="en-US" sz="1200" dirty="0"/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403F2019-9801-4E0A-82A1-8484457B7530}"/>
              </a:ext>
            </a:extLst>
          </p:cNvPr>
          <p:cNvSpPr txBox="1"/>
          <p:nvPr/>
        </p:nvSpPr>
        <p:spPr>
          <a:xfrm>
            <a:off x="11086742" y="5405259"/>
            <a:ext cx="20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3</a:t>
            </a:r>
            <a:endParaRPr lang="zh-CN" altLang="en-US" sz="1200" dirty="0"/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FF5B03B5-8825-4ADF-8EBD-BEBF778CE36F}"/>
              </a:ext>
            </a:extLst>
          </p:cNvPr>
          <p:cNvSpPr txBox="1"/>
          <p:nvPr/>
        </p:nvSpPr>
        <p:spPr>
          <a:xfrm>
            <a:off x="7814515" y="2041535"/>
            <a:ext cx="102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Group</a:t>
            </a:r>
            <a:endParaRPr lang="zh-CN" altLang="en-US" dirty="0"/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6795A8E1-4FDE-4A8A-BA8B-CC0E92F260C8}"/>
              </a:ext>
            </a:extLst>
          </p:cNvPr>
          <p:cNvSpPr txBox="1"/>
          <p:nvPr/>
        </p:nvSpPr>
        <p:spPr>
          <a:xfrm>
            <a:off x="7657402" y="4398470"/>
            <a:ext cx="1087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Balance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2723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121" y="1775441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Streams</a:t>
            </a:r>
          </a:p>
          <a:p>
            <a:pPr marL="0" indent="0">
              <a:buNone/>
            </a:pPr>
            <a:r>
              <a:rPr lang="en-US" sz="2000" i="1" dirty="0"/>
              <a:t>A stream is composed of immutable messages </a:t>
            </a:r>
            <a:r>
              <a:rPr lang="en-US" sz="2000" dirty="0"/>
              <a:t>(example: all the clicks on a website)</a:t>
            </a:r>
          </a:p>
          <a:p>
            <a:pPr marL="0" indent="0">
              <a:buNone/>
            </a:pPr>
            <a:r>
              <a:rPr lang="en-US" sz="2000" dirty="0"/>
              <a:t>A stream can have any number of </a:t>
            </a:r>
            <a:r>
              <a:rPr lang="en-US" sz="2000" i="1" dirty="0"/>
              <a:t>consumers. </a:t>
            </a:r>
            <a:r>
              <a:rPr lang="en-US" sz="2000" dirty="0"/>
              <a:t>Reading messages doesn’t delete them.</a:t>
            </a:r>
          </a:p>
          <a:p>
            <a:pPr marL="0" indent="0">
              <a:buNone/>
            </a:pPr>
            <a:r>
              <a:rPr lang="en-US" sz="2000" dirty="0" err="1"/>
              <a:t>Samza</a:t>
            </a:r>
            <a:r>
              <a:rPr lang="en-US" sz="2000" dirty="0"/>
              <a:t> supports pluggable system which implements the Streams: Kafka</a:t>
            </a:r>
          </a:p>
          <a:p>
            <a:r>
              <a:rPr lang="en-US" dirty="0"/>
              <a:t>Jobs</a:t>
            </a:r>
          </a:p>
          <a:p>
            <a:pPr marL="0" indent="0">
              <a:buNone/>
            </a:pPr>
            <a:r>
              <a:rPr lang="en-US" sz="2000" dirty="0"/>
              <a:t>A job is code that performs logical transformation on input streams and append these messages to output streams</a:t>
            </a:r>
          </a:p>
          <a:p>
            <a:r>
              <a:rPr lang="en-US" dirty="0"/>
              <a:t>Partitions</a:t>
            </a:r>
          </a:p>
          <a:p>
            <a:pPr marL="0" indent="0">
              <a:buNone/>
            </a:pPr>
            <a:r>
              <a:rPr lang="en-US" sz="2000" dirty="0"/>
              <a:t>This definition is coming from Kafka. </a:t>
            </a:r>
          </a:p>
          <a:p>
            <a:pPr marL="0" indent="0">
              <a:buNone/>
            </a:pPr>
            <a:r>
              <a:rPr lang="en-US" sz="2000" dirty="0"/>
              <a:t>Each stream is broken into one or more partitions. </a:t>
            </a:r>
          </a:p>
          <a:p>
            <a:pPr marL="0" indent="0">
              <a:buNone/>
            </a:pPr>
            <a:r>
              <a:rPr lang="en-US" sz="2000" dirty="0"/>
              <a:t>Each partition is a totally ordered sequence of messages.</a:t>
            </a:r>
          </a:p>
          <a:p>
            <a:pPr marL="0" indent="0">
              <a:buNone/>
            </a:pPr>
            <a:r>
              <a:rPr lang="en-US" sz="2000" dirty="0"/>
              <a:t>Each message in a partition has a identifier called </a:t>
            </a:r>
            <a:r>
              <a:rPr lang="en-US" sz="2000" i="1" dirty="0"/>
              <a:t>offset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/>
              <a:t>Each message is only appended to one partition. </a:t>
            </a:r>
          </a:p>
          <a:p>
            <a:pPr marL="0" indent="0">
              <a:buNone/>
            </a:pPr>
            <a:r>
              <a:rPr lang="en-US" sz="2000" dirty="0"/>
              <a:t>The assignment of messages is done with a key chosen by writer.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8085607" y="-91839"/>
            <a:ext cx="4218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https://samza.apache.org/learn/documentation/0.14/introduction/concepts.html</a:t>
            </a:r>
            <a:endParaRPr lang="en-US" dirty="0"/>
          </a:p>
          <a:p>
            <a:r>
              <a:rPr lang="en-US" dirty="0"/>
              <a:t>PS: Some of documents are deprecated in the official websites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4084" y="1247925"/>
            <a:ext cx="1171575" cy="1914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8317" y="4338282"/>
            <a:ext cx="395287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9079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7876384" y="83648"/>
            <a:ext cx="2793076" cy="187139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89718"/>
            <a:ext cx="10515600" cy="1325563"/>
          </a:xfrm>
        </p:spPr>
        <p:txBody>
          <a:bodyPr/>
          <a:lstStyle/>
          <a:p>
            <a:r>
              <a:rPr lang="en-US" dirty="0"/>
              <a:t>TaskModel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4093" y="554420"/>
            <a:ext cx="484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TaskModel will be used by the </a:t>
            </a:r>
            <a:r>
              <a:rPr lang="en-US" dirty="0" err="1"/>
              <a:t>SamzaContainer</a:t>
            </a:r>
            <a:r>
              <a:rPr lang="en-US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4092" y="1114144"/>
            <a:ext cx="5237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TaskModel contains </a:t>
            </a:r>
            <a:r>
              <a:rPr lang="en-US" dirty="0" err="1"/>
              <a:t>TaskName</a:t>
            </a:r>
            <a:r>
              <a:rPr lang="en-US" dirty="0"/>
              <a:t>, the set of associated SystemStreamPartition and the associated </a:t>
            </a:r>
            <a:r>
              <a:rPr lang="en-US" dirty="0" err="1"/>
              <a:t>ChangelogPartition</a:t>
            </a:r>
            <a:r>
              <a:rPr lang="en-US" dirty="0"/>
              <a:t>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761917" y="452980"/>
            <a:ext cx="587070" cy="1336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761916" y="783579"/>
            <a:ext cx="587070" cy="3619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761916" y="779905"/>
            <a:ext cx="64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SSP2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762736" y="1156585"/>
            <a:ext cx="587070" cy="3619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762736" y="1152911"/>
            <a:ext cx="64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SSP3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865133" y="1542611"/>
            <a:ext cx="461665" cy="1497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58332" y="477578"/>
            <a:ext cx="1463040" cy="4614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298877" y="507768"/>
            <a:ext cx="136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TaskName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9755869" y="442796"/>
            <a:ext cx="64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SSP1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158332" y="1035684"/>
            <a:ext cx="1217427" cy="7495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8204353" y="1069961"/>
            <a:ext cx="1260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ChangelogPartition</a:t>
            </a:r>
            <a:endParaRPr lang="en-US" dirty="0"/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-59263" y="16373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ContainerModel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6660" y="2663033"/>
            <a:ext cx="4621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ContainerModel is used to define which </a:t>
            </a:r>
            <a:r>
              <a:rPr lang="en-US" dirty="0" err="1"/>
              <a:t>TaskModels</a:t>
            </a:r>
            <a:r>
              <a:rPr lang="en-US" dirty="0"/>
              <a:t> a </a:t>
            </a:r>
            <a:r>
              <a:rPr lang="en-US" dirty="0" err="1"/>
              <a:t>SamzaContainer</a:t>
            </a:r>
            <a:r>
              <a:rPr lang="en-US" dirty="0"/>
              <a:t> should process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17097" y="3367326"/>
            <a:ext cx="4713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ContainerModel contains a </a:t>
            </a:r>
            <a:r>
              <a:rPr lang="en-US" dirty="0" err="1"/>
              <a:t>containerID</a:t>
            </a:r>
            <a:r>
              <a:rPr lang="en-US" dirty="0"/>
              <a:t> and a set of </a:t>
            </a:r>
            <a:r>
              <a:rPr lang="en-US" dirty="0" err="1"/>
              <a:t>TaskModels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7476223" y="2123926"/>
            <a:ext cx="3524597" cy="218752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8571307" y="54754"/>
            <a:ext cx="2369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TaskModel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19208" y="2116810"/>
            <a:ext cx="1995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ContainerModel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561229" y="2968655"/>
            <a:ext cx="1372806" cy="5654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Container ID</a:t>
            </a:r>
          </a:p>
        </p:txBody>
      </p:sp>
      <p:sp>
        <p:nvSpPr>
          <p:cNvPr id="37" name="Rectangle 36"/>
          <p:cNvSpPr/>
          <p:nvPr/>
        </p:nvSpPr>
        <p:spPr>
          <a:xfrm>
            <a:off x="9175104" y="2488187"/>
            <a:ext cx="1628089" cy="4251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9281964" y="2524728"/>
            <a:ext cx="152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TaskModel 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9175104" y="2914808"/>
            <a:ext cx="1628089" cy="4251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9281964" y="2951349"/>
            <a:ext cx="152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TaskModel 2</a:t>
            </a:r>
          </a:p>
        </p:txBody>
      </p:sp>
      <p:sp>
        <p:nvSpPr>
          <p:cNvPr id="41" name="Rectangle 40"/>
          <p:cNvSpPr/>
          <p:nvPr/>
        </p:nvSpPr>
        <p:spPr>
          <a:xfrm>
            <a:off x="9175104" y="3321552"/>
            <a:ext cx="1628089" cy="4251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9281964" y="3358093"/>
            <a:ext cx="152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TaskModel 3</a:t>
            </a:r>
          </a:p>
        </p:txBody>
      </p:sp>
      <p:sp>
        <p:nvSpPr>
          <p:cNvPr id="43" name="Rectangle 42"/>
          <p:cNvSpPr/>
          <p:nvPr/>
        </p:nvSpPr>
        <p:spPr>
          <a:xfrm>
            <a:off x="9175104" y="3745568"/>
            <a:ext cx="1628089" cy="4251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9727897" y="3764837"/>
            <a:ext cx="540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5" name="Title 1"/>
          <p:cNvSpPr txBox="1">
            <a:spLocks/>
          </p:cNvSpPr>
          <p:nvPr/>
        </p:nvSpPr>
        <p:spPr>
          <a:xfrm>
            <a:off x="-59263" y="37853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JobModel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17096" y="4830200"/>
            <a:ext cx="5559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model used in </a:t>
            </a:r>
            <a:r>
              <a:rPr lang="en-US" dirty="0" err="1"/>
              <a:t>JobCoordinator</a:t>
            </a:r>
            <a:r>
              <a:rPr lang="en-US" dirty="0"/>
              <a:t> and </a:t>
            </a:r>
            <a:r>
              <a:rPr lang="en-US" dirty="0" err="1"/>
              <a:t>SamzaContainer</a:t>
            </a:r>
            <a:r>
              <a:rPr lang="en-US" dirty="0"/>
              <a:t> to determine how to execute </a:t>
            </a:r>
            <a:r>
              <a:rPr lang="en-US" dirty="0" err="1"/>
              <a:t>Samza</a:t>
            </a:r>
            <a:r>
              <a:rPr lang="en-US" dirty="0"/>
              <a:t> job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41786" y="5644681"/>
            <a:ext cx="5434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JobModel contains a set of </a:t>
            </a:r>
            <a:r>
              <a:rPr lang="en-US" dirty="0" err="1"/>
              <a:t>ContainerModels</a:t>
            </a:r>
            <a:r>
              <a:rPr lang="en-US" dirty="0"/>
              <a:t>, and a </a:t>
            </a:r>
            <a:r>
              <a:rPr lang="en-US" dirty="0" err="1"/>
              <a:t>LocalityMapping</a:t>
            </a:r>
            <a:r>
              <a:rPr lang="en-US" dirty="0"/>
              <a:t> from </a:t>
            </a:r>
            <a:r>
              <a:rPr lang="en-US" dirty="0" err="1"/>
              <a:t>ContainerID</a:t>
            </a:r>
            <a:r>
              <a:rPr lang="en-US" dirty="0"/>
              <a:t> to </a:t>
            </a:r>
            <a:r>
              <a:rPr lang="en-US" dirty="0" err="1"/>
              <a:t>HostKey</a:t>
            </a:r>
            <a:r>
              <a:rPr lang="en-US" dirty="0"/>
              <a:t> for host-affinity.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7148679" y="4493211"/>
            <a:ext cx="4179683" cy="218752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8680467" y="4492674"/>
            <a:ext cx="1569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JobModel</a:t>
            </a:r>
          </a:p>
        </p:txBody>
      </p:sp>
      <p:sp>
        <p:nvSpPr>
          <p:cNvPr id="56" name="Rectangle 55"/>
          <p:cNvSpPr/>
          <p:nvPr/>
        </p:nvSpPr>
        <p:spPr>
          <a:xfrm>
            <a:off x="7365167" y="4878376"/>
            <a:ext cx="1842535" cy="4251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7336072" y="4913846"/>
            <a:ext cx="1900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ContainerModel 1</a:t>
            </a:r>
          </a:p>
        </p:txBody>
      </p:sp>
      <p:sp>
        <p:nvSpPr>
          <p:cNvPr id="58" name="Rectangle 57"/>
          <p:cNvSpPr/>
          <p:nvPr/>
        </p:nvSpPr>
        <p:spPr>
          <a:xfrm>
            <a:off x="7365167" y="5304997"/>
            <a:ext cx="1842535" cy="4251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7336073" y="5341538"/>
            <a:ext cx="187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ContainerModel 2</a:t>
            </a:r>
          </a:p>
        </p:txBody>
      </p:sp>
      <p:sp>
        <p:nvSpPr>
          <p:cNvPr id="60" name="Rectangle 59"/>
          <p:cNvSpPr/>
          <p:nvPr/>
        </p:nvSpPr>
        <p:spPr>
          <a:xfrm>
            <a:off x="7365167" y="5711741"/>
            <a:ext cx="1842535" cy="4251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7336073" y="5748282"/>
            <a:ext cx="187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ContainerModel 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365167" y="6135757"/>
            <a:ext cx="1842535" cy="4251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8025599" y="6155026"/>
            <a:ext cx="540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483575" y="5050604"/>
            <a:ext cx="1535570" cy="12777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9674354" y="5248471"/>
            <a:ext cx="1154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Container-to-Host Mapping</a:t>
            </a:r>
          </a:p>
        </p:txBody>
      </p:sp>
    </p:spTree>
    <p:extLst>
      <p:ext uri="{BB962C8B-B14F-4D97-AF65-F5344CB8AC3E}">
        <p14:creationId xmlns:p14="http://schemas.microsoft.com/office/powerpoint/2010/main" val="35487732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7DF1EF-5FC2-4F95-8091-BED508D96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8600"/>
            <a:ext cx="10515600" cy="1325563"/>
          </a:xfrm>
        </p:spPr>
        <p:txBody>
          <a:bodyPr/>
          <a:lstStyle/>
          <a:p>
            <a:r>
              <a:rPr lang="en-US" altLang="zh-CN" dirty="0" err="1"/>
              <a:t>ContainerAllocator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D43EB1B-FC20-43ED-8103-F2B0A6B9A74F}"/>
              </a:ext>
            </a:extLst>
          </p:cNvPr>
          <p:cNvSpPr txBox="1"/>
          <p:nvPr/>
        </p:nvSpPr>
        <p:spPr>
          <a:xfrm>
            <a:off x="190500" y="1096963"/>
            <a:ext cx="43307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9. </a:t>
            </a:r>
            <a:r>
              <a:rPr lang="en-US" altLang="zh-CN" dirty="0" err="1"/>
              <a:t>ContainerAllocator</a:t>
            </a:r>
            <a:r>
              <a:rPr lang="en-US" altLang="zh-CN" dirty="0"/>
              <a:t> will keeps doing following things until it shutdown:</a:t>
            </a:r>
          </a:p>
          <a:p>
            <a:endParaRPr lang="en-US" altLang="zh-CN" dirty="0"/>
          </a:p>
          <a:p>
            <a:r>
              <a:rPr lang="en-US" altLang="zh-CN" dirty="0"/>
              <a:t>1)Check </a:t>
            </a:r>
            <a:r>
              <a:rPr lang="en-US" altLang="zh-CN" dirty="0">
                <a:hlinkClick r:id="rId2" action="ppaction://hlinksldjump"/>
              </a:rPr>
              <a:t>ResourceRequestState</a:t>
            </a:r>
            <a:r>
              <a:rPr lang="en-US" altLang="zh-CN" dirty="0"/>
              <a:t> to find next pending resource request(container) and hosts still have available resource</a:t>
            </a:r>
          </a:p>
          <a:p>
            <a:endParaRPr lang="en-US" altLang="zh-CN" dirty="0"/>
          </a:p>
          <a:p>
            <a:r>
              <a:rPr lang="en-US" altLang="zh-CN" dirty="0"/>
              <a:t>2)Use </a:t>
            </a:r>
            <a:r>
              <a:rPr lang="en-US" altLang="zh-CN" dirty="0" err="1"/>
              <a:t>YarnClusterResourceManager</a:t>
            </a:r>
            <a:r>
              <a:rPr lang="en-US" altLang="zh-CN" dirty="0"/>
              <a:t> to run the resource request(container) on the host which have available resource</a:t>
            </a:r>
          </a:p>
          <a:p>
            <a:endParaRPr lang="en-US" altLang="zh-CN" dirty="0"/>
          </a:p>
          <a:p>
            <a:r>
              <a:rPr lang="en-US" altLang="zh-CN" dirty="0"/>
              <a:t>3)If no more pending resource request, release  allocated extra resources</a:t>
            </a:r>
          </a:p>
          <a:p>
            <a:endParaRPr lang="en-US" altLang="zh-CN" dirty="0"/>
          </a:p>
          <a:p>
            <a:r>
              <a:rPr lang="en-US" altLang="zh-CN" dirty="0"/>
              <a:t>4)Sleep for </a:t>
            </a:r>
            <a:r>
              <a:rPr lang="en-US" altLang="zh-CN" dirty="0" err="1"/>
              <a:t>time_interval</a:t>
            </a:r>
            <a:r>
              <a:rPr lang="en-US" altLang="zh-CN" dirty="0"/>
              <a:t> to wait the cluster allocate resource</a:t>
            </a:r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142143" y="259149"/>
            <a:ext cx="5503025" cy="50851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94221" y="249515"/>
            <a:ext cx="200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ContainerAllocator</a:t>
            </a:r>
            <a:endParaRPr lang="en-US" dirty="0"/>
          </a:p>
        </p:txBody>
      </p:sp>
      <p:sp>
        <p:nvSpPr>
          <p:cNvPr id="28" name="Diamond 27"/>
          <p:cNvSpPr/>
          <p:nvPr/>
        </p:nvSpPr>
        <p:spPr>
          <a:xfrm>
            <a:off x="8188488" y="2158392"/>
            <a:ext cx="1346662" cy="373896"/>
          </a:xfrm>
          <a:prstGeom prst="diamon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8671633" y="2141437"/>
            <a:ext cx="42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1)</a:t>
            </a:r>
          </a:p>
        </p:txBody>
      </p:sp>
      <p:cxnSp>
        <p:nvCxnSpPr>
          <p:cNvPr id="31" name="Straight Arrow Connector 30"/>
          <p:cNvCxnSpPr>
            <a:stCxn id="28" idx="2"/>
            <a:endCxn id="32" idx="0"/>
          </p:cNvCxnSpPr>
          <p:nvPr/>
        </p:nvCxnSpPr>
        <p:spPr>
          <a:xfrm flipH="1">
            <a:off x="8851801" y="2532288"/>
            <a:ext cx="10018" cy="313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7914207" y="2846121"/>
            <a:ext cx="1875187" cy="10854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>
            <a:stCxn id="39" idx="2"/>
            <a:endCxn id="44" idx="0"/>
          </p:cNvCxnSpPr>
          <p:nvPr/>
        </p:nvCxnSpPr>
        <p:spPr>
          <a:xfrm>
            <a:off x="8861820" y="1034926"/>
            <a:ext cx="0" cy="26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8094221" y="678056"/>
            <a:ext cx="1535198" cy="3444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094221" y="665594"/>
            <a:ext cx="153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Allocator Start</a:t>
            </a:r>
          </a:p>
        </p:txBody>
      </p:sp>
      <p:sp>
        <p:nvSpPr>
          <p:cNvPr id="44" name="Diamond 43"/>
          <p:cNvSpPr/>
          <p:nvPr/>
        </p:nvSpPr>
        <p:spPr>
          <a:xfrm>
            <a:off x="8131940" y="1301784"/>
            <a:ext cx="1459759" cy="468919"/>
          </a:xfrm>
          <a:prstGeom prst="diamon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8271589" y="1336276"/>
            <a:ext cx="1282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Shutdown?</a:t>
            </a:r>
          </a:p>
        </p:txBody>
      </p:sp>
      <p:cxnSp>
        <p:nvCxnSpPr>
          <p:cNvPr id="53" name="Straight Arrow Connector 52"/>
          <p:cNvCxnSpPr>
            <a:stCxn id="44" idx="3"/>
            <a:endCxn id="54" idx="1"/>
          </p:cNvCxnSpPr>
          <p:nvPr/>
        </p:nvCxnSpPr>
        <p:spPr>
          <a:xfrm>
            <a:off x="9591699" y="1536244"/>
            <a:ext cx="608017" cy="4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10199716" y="1239747"/>
            <a:ext cx="1202234" cy="6016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10237575" y="1213077"/>
            <a:ext cx="1202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Allocator Shutdown</a:t>
            </a:r>
          </a:p>
        </p:txBody>
      </p:sp>
      <p:cxnSp>
        <p:nvCxnSpPr>
          <p:cNvPr id="58" name="Straight Arrow Connector 57"/>
          <p:cNvCxnSpPr>
            <a:stCxn id="44" idx="2"/>
            <a:endCxn id="28" idx="0"/>
          </p:cNvCxnSpPr>
          <p:nvPr/>
        </p:nvCxnSpPr>
        <p:spPr>
          <a:xfrm flipH="1">
            <a:off x="8861819" y="1770703"/>
            <a:ext cx="1" cy="387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9629388" y="1189722"/>
            <a:ext cx="57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880943" y="1735091"/>
            <a:ext cx="489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74" name="Rectangle 73"/>
          <p:cNvSpPr/>
          <p:nvPr/>
        </p:nvSpPr>
        <p:spPr>
          <a:xfrm>
            <a:off x="10120475" y="3021106"/>
            <a:ext cx="1312518" cy="8916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10138439" y="2994607"/>
            <a:ext cx="1205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3) Release extra resource</a:t>
            </a:r>
          </a:p>
        </p:txBody>
      </p:sp>
      <p:cxnSp>
        <p:nvCxnSpPr>
          <p:cNvPr id="89" name="Elbow Connector 88"/>
          <p:cNvCxnSpPr>
            <a:stCxn id="28" idx="3"/>
            <a:endCxn id="69" idx="0"/>
          </p:cNvCxnSpPr>
          <p:nvPr/>
        </p:nvCxnSpPr>
        <p:spPr>
          <a:xfrm>
            <a:off x="9535150" y="2345340"/>
            <a:ext cx="1205965" cy="649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7920315" y="2905277"/>
            <a:ext cx="1958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2) Run the request(container) on resource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8880650" y="2518410"/>
            <a:ext cx="673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9882927" y="2026509"/>
            <a:ext cx="63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97" name="Rectangle 96"/>
          <p:cNvSpPr/>
          <p:nvPr/>
        </p:nvSpPr>
        <p:spPr>
          <a:xfrm>
            <a:off x="7914206" y="4368507"/>
            <a:ext cx="1875187" cy="8063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/>
          <p:cNvSpPr txBox="1"/>
          <p:nvPr/>
        </p:nvSpPr>
        <p:spPr>
          <a:xfrm>
            <a:off x="7909561" y="4453464"/>
            <a:ext cx="1942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4)Sleep for the </a:t>
            </a:r>
            <a:r>
              <a:rPr lang="en-US" dirty="0" err="1"/>
              <a:t>time_interval</a:t>
            </a:r>
            <a:r>
              <a:rPr lang="en-US" dirty="0"/>
              <a:t> time</a:t>
            </a:r>
          </a:p>
        </p:txBody>
      </p:sp>
      <p:cxnSp>
        <p:nvCxnSpPr>
          <p:cNvPr id="100" name="Elbow Connector 99"/>
          <p:cNvCxnSpPr>
            <a:stCxn id="69" idx="2"/>
            <a:endCxn id="97" idx="3"/>
          </p:cNvCxnSpPr>
          <p:nvPr/>
        </p:nvCxnSpPr>
        <p:spPr>
          <a:xfrm rot="5400000">
            <a:off x="9838386" y="3868944"/>
            <a:ext cx="853737" cy="9517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/>
          <p:cNvCxnSpPr>
            <a:stCxn id="90" idx="1"/>
            <a:endCxn id="28" idx="1"/>
          </p:cNvCxnSpPr>
          <p:nvPr/>
        </p:nvCxnSpPr>
        <p:spPr>
          <a:xfrm rot="10800000" flipH="1">
            <a:off x="7920314" y="2345340"/>
            <a:ext cx="268173" cy="1021602"/>
          </a:xfrm>
          <a:prstGeom prst="bentConnector3">
            <a:avLst>
              <a:gd name="adj1" fmla="val -85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/>
          <p:cNvCxnSpPr>
            <a:stCxn id="98" idx="1"/>
            <a:endCxn id="44" idx="1"/>
          </p:cNvCxnSpPr>
          <p:nvPr/>
        </p:nvCxnSpPr>
        <p:spPr>
          <a:xfrm rot="10800000" flipH="1">
            <a:off x="7909560" y="1536244"/>
            <a:ext cx="222379" cy="3240386"/>
          </a:xfrm>
          <a:prstGeom prst="bentConnector3">
            <a:avLst>
              <a:gd name="adj1" fmla="val -4429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8163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24690"/>
            <a:ext cx="10515600" cy="1325563"/>
          </a:xfrm>
        </p:spPr>
        <p:txBody>
          <a:bodyPr/>
          <a:lstStyle/>
          <a:p>
            <a:r>
              <a:rPr lang="en-US" dirty="0"/>
              <a:t>ResourceRequestState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6131" y="939338"/>
            <a:ext cx="6192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ResourceRequestState</a:t>
            </a:r>
            <a:r>
              <a:rPr lang="en-US" altLang="zh-CN" dirty="0"/>
              <a:t> maintains all resource requests(containers) and all resources allocated by the cluster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6131" y="1828799"/>
            <a:ext cx="592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Resource requests are stored in a priority queue and ordered according to their time-stamps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632" y="2867891"/>
            <a:ext cx="5860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a host-to-resources map to store all allocated resource on each host in the cluster (For host-affinity)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6131" y="4133790"/>
            <a:ext cx="57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This class is thread safe, and could be written concurrently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4563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87741"/>
            <a:ext cx="10515600" cy="1325563"/>
          </a:xfrm>
        </p:spPr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ClusterBasedJobCoordinator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789470"/>
            <a:ext cx="4197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Read the </a:t>
            </a:r>
            <a:r>
              <a:rPr lang="en-US" dirty="0" err="1"/>
              <a:t>CoordinatorSystemConfig</a:t>
            </a:r>
            <a:r>
              <a:rPr lang="en-US" dirty="0"/>
              <a:t> from the container’s environment variables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787236"/>
            <a:ext cx="4330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Create </a:t>
            </a:r>
            <a:r>
              <a:rPr lang="en-US" dirty="0" err="1"/>
              <a:t>CoordinatorStreamManager</a:t>
            </a:r>
            <a:r>
              <a:rPr lang="en-US" dirty="0"/>
              <a:t> from </a:t>
            </a:r>
            <a:r>
              <a:rPr lang="en-US" altLang="zh-CN" dirty="0" err="1"/>
              <a:t>coordinatorSystemConfig</a:t>
            </a:r>
            <a:r>
              <a:rPr lang="en-US" altLang="zh-CN" dirty="0"/>
              <a:t> to read and write </a:t>
            </a:r>
            <a:r>
              <a:rPr lang="en-US" altLang="zh-CN" dirty="0" err="1"/>
              <a:t>CoordinatorSystemStream</a:t>
            </a:r>
            <a:r>
              <a:rPr lang="en-US" altLang="zh-CN" dirty="0"/>
              <a:t>(Consumer and Producer)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0099" y="3096282"/>
            <a:ext cx="3914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Read latest checkpoint </a:t>
            </a:r>
            <a:r>
              <a:rPr lang="en-US" dirty="0">
                <a:hlinkClick r:id="rId2" action="ppaction://hlinksldjump"/>
              </a:rPr>
              <a:t>SystemStreamPartition</a:t>
            </a:r>
            <a:r>
              <a:rPr lang="en-US" dirty="0"/>
              <a:t>-to-Task mapping from </a:t>
            </a:r>
            <a:r>
              <a:rPr lang="en-US" dirty="0" err="1"/>
              <a:t>CoordinatorSystemStream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3633" y="4027463"/>
            <a:ext cx="41147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Read the </a:t>
            </a:r>
            <a:r>
              <a:rPr lang="en-US" dirty="0" err="1"/>
              <a:t>ChangelogPartitionMapping</a:t>
            </a:r>
            <a:r>
              <a:rPr lang="en-US" dirty="0"/>
              <a:t> and combine it with SystemStreamPartition to build the </a:t>
            </a:r>
            <a:r>
              <a:rPr lang="en-US" dirty="0">
                <a:hlinkClick r:id="rId3" action="ppaction://hlinksldjump"/>
              </a:rPr>
              <a:t>JobModel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08066" y="5401917"/>
            <a:ext cx="4114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 </a:t>
            </a:r>
            <a:r>
              <a:rPr lang="en-US" dirty="0" err="1"/>
              <a:t>JobModelManager</a:t>
            </a:r>
            <a:r>
              <a:rPr lang="en-US" dirty="0"/>
              <a:t> start a web server to share the JobModel for tasks running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E0BB567-49DB-4187-99F4-2F8520057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1435801"/>
            <a:ext cx="4955872" cy="132556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FD0DFCD-2826-407A-B3E5-90BBDECEC2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752129"/>
            <a:ext cx="6125623" cy="721012"/>
          </a:xfrm>
          <a:prstGeom prst="rect">
            <a:avLst/>
          </a:prstGeom>
        </p:spPr>
      </p:pic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1E615EC2-48E9-466C-B6FB-090163F62D03}"/>
              </a:ext>
            </a:extLst>
          </p:cNvPr>
          <p:cNvCxnSpPr>
            <a:stCxn id="4" idx="3"/>
            <a:endCxn id="18" idx="1"/>
          </p:cNvCxnSpPr>
          <p:nvPr/>
        </p:nvCxnSpPr>
        <p:spPr>
          <a:xfrm flipV="1">
            <a:off x="4197927" y="1112635"/>
            <a:ext cx="105987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50848825-81B0-4D89-9E3E-30510714A5A9}"/>
              </a:ext>
            </a:extLst>
          </p:cNvPr>
          <p:cNvCxnSpPr>
            <a:stCxn id="5" idx="3"/>
          </p:cNvCxnSpPr>
          <p:nvPr/>
        </p:nvCxnSpPr>
        <p:spPr>
          <a:xfrm flipV="1">
            <a:off x="4330931" y="2315361"/>
            <a:ext cx="1054801" cy="72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2EA7CEEA-4512-4A61-B9E7-D43A933949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0120" y="4274628"/>
            <a:ext cx="4955871" cy="55490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C41FFAE-BE59-4A8D-A0E5-5FFFA870DB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5447" y="2774124"/>
            <a:ext cx="5141424" cy="310405"/>
          </a:xfrm>
          <a:prstGeom prst="rect">
            <a:avLst/>
          </a:prstGeom>
        </p:spPr>
      </p:pic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639F5D4-7E1E-4539-9D94-AA4DA4F23A2C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3850547" y="4274628"/>
            <a:ext cx="2379573" cy="277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D3BBFB86-421C-44BD-B4AE-8262265C683B}"/>
              </a:ext>
            </a:extLst>
          </p:cNvPr>
          <p:cNvCxnSpPr>
            <a:cxnSpLocks/>
          </p:cNvCxnSpPr>
          <p:nvPr/>
        </p:nvCxnSpPr>
        <p:spPr>
          <a:xfrm flipV="1">
            <a:off x="4031794" y="3050941"/>
            <a:ext cx="1353653" cy="507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图片 46">
            <a:extLst>
              <a:ext uri="{FF2B5EF4-FFF2-40B4-BE49-F238E27FC236}">
                <a16:creationId xmlns:a16="http://schemas.microsoft.com/office/drawing/2014/main" id="{8BCCAC5B-385D-455D-AE7E-6D8C327A11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5447" y="3299405"/>
            <a:ext cx="3991690" cy="877605"/>
          </a:xfrm>
          <a:prstGeom prst="rect">
            <a:avLst/>
          </a:prstGeom>
        </p:spPr>
      </p:pic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7B5E1016-CFA9-49EC-BA3F-644001E55263}"/>
              </a:ext>
            </a:extLst>
          </p:cNvPr>
          <p:cNvCxnSpPr>
            <a:cxnSpLocks/>
          </p:cNvCxnSpPr>
          <p:nvPr/>
        </p:nvCxnSpPr>
        <p:spPr>
          <a:xfrm flipH="1">
            <a:off x="8573935" y="3050941"/>
            <a:ext cx="1224407" cy="1672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7DDAE201-0761-4595-BE32-06CD0AAF4C5F}"/>
              </a:ext>
            </a:extLst>
          </p:cNvPr>
          <p:cNvCxnSpPr>
            <a:stCxn id="8" idx="3"/>
            <a:endCxn id="47" idx="1"/>
          </p:cNvCxnSpPr>
          <p:nvPr/>
        </p:nvCxnSpPr>
        <p:spPr>
          <a:xfrm>
            <a:off x="4014702" y="3557947"/>
            <a:ext cx="1370745" cy="180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4159B7C3-9673-4AE2-A8E4-1751A6531B5E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3422708" y="3738208"/>
            <a:ext cx="1962739" cy="1047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58">
            <a:extLst>
              <a:ext uri="{FF2B5EF4-FFF2-40B4-BE49-F238E27FC236}">
                <a16:creationId xmlns:a16="http://schemas.microsoft.com/office/drawing/2014/main" id="{57A96B9B-BA5C-437D-B787-DE54E50458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48765" y="4963995"/>
            <a:ext cx="3665054" cy="875389"/>
          </a:xfrm>
          <a:prstGeom prst="rect">
            <a:avLst/>
          </a:prstGeom>
        </p:spPr>
      </p:pic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62929B72-4A4F-4B79-B6C9-F2FD0D0E97F8}"/>
              </a:ext>
            </a:extLst>
          </p:cNvPr>
          <p:cNvCxnSpPr>
            <a:endCxn id="59" idx="1"/>
          </p:cNvCxnSpPr>
          <p:nvPr/>
        </p:nvCxnSpPr>
        <p:spPr>
          <a:xfrm>
            <a:off x="3422708" y="4786012"/>
            <a:ext cx="2126057" cy="615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图片 75">
            <a:extLst>
              <a:ext uri="{FF2B5EF4-FFF2-40B4-BE49-F238E27FC236}">
                <a16:creationId xmlns:a16="http://schemas.microsoft.com/office/drawing/2014/main" id="{448FF2F3-52F8-45D6-8DA5-26E031B5AD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1084" y="6251299"/>
            <a:ext cx="3665054" cy="513252"/>
          </a:xfrm>
          <a:prstGeom prst="rect">
            <a:avLst/>
          </a:prstGeom>
        </p:spPr>
      </p:pic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46859AA6-EB08-455A-B0DD-F090B692A91A}"/>
              </a:ext>
            </a:extLst>
          </p:cNvPr>
          <p:cNvCxnSpPr>
            <a:stCxn id="48" idx="3"/>
            <a:endCxn id="76" idx="1"/>
          </p:cNvCxnSpPr>
          <p:nvPr/>
        </p:nvCxnSpPr>
        <p:spPr>
          <a:xfrm>
            <a:off x="4222864" y="5725083"/>
            <a:ext cx="1298220" cy="782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2400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C009BC-B8BD-496C-849C-1B5133301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80" y="-280827"/>
            <a:ext cx="10515600" cy="1325563"/>
          </a:xfrm>
        </p:spPr>
        <p:txBody>
          <a:bodyPr/>
          <a:lstStyle/>
          <a:p>
            <a:r>
              <a:rPr lang="en-US" altLang="zh-CN" dirty="0"/>
              <a:t>Read JobModel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06AF5A9-FDEC-44DF-AEB1-92C0314A98A0}"/>
              </a:ext>
            </a:extLst>
          </p:cNvPr>
          <p:cNvSpPr txBox="1"/>
          <p:nvPr/>
        </p:nvSpPr>
        <p:spPr>
          <a:xfrm>
            <a:off x="377505" y="805343"/>
            <a:ext cx="4169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3.Read latest checkpoint SSPS from </a:t>
            </a:r>
            <a:r>
              <a:rPr lang="en-US" altLang="zh-CN" dirty="0" err="1"/>
              <a:t>CoordinatorStream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DA8E89-2FF0-4C42-A28B-779E63DE2C1D}"/>
              </a:ext>
            </a:extLst>
          </p:cNvPr>
          <p:cNvSpPr txBox="1"/>
          <p:nvPr/>
        </p:nvSpPr>
        <p:spPr>
          <a:xfrm>
            <a:off x="906010" y="1359395"/>
            <a:ext cx="3640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(1) Read the number of containers from </a:t>
            </a:r>
            <a:r>
              <a:rPr lang="en-US" altLang="zh-CN" dirty="0" err="1"/>
              <a:t>configs</a:t>
            </a:r>
            <a:r>
              <a:rPr lang="en-US" altLang="zh-CN" dirty="0"/>
              <a:t>. Create same number of Processors.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EFF1254-82DF-4A61-BACA-30D1F252AA31}"/>
              </a:ext>
            </a:extLst>
          </p:cNvPr>
          <p:cNvSpPr txBox="1"/>
          <p:nvPr/>
        </p:nvSpPr>
        <p:spPr>
          <a:xfrm>
            <a:off x="906009" y="2453698"/>
            <a:ext cx="3640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(2) Get the </a:t>
            </a:r>
            <a:r>
              <a:rPr lang="en-US" altLang="zh-CN" dirty="0">
                <a:hlinkClick r:id="rId2" action="ppaction://hlinksldjump"/>
              </a:rPr>
              <a:t>StreamMetadataCache</a:t>
            </a:r>
            <a:r>
              <a:rPr lang="en-US" altLang="zh-CN" dirty="0"/>
              <a:t> for all input </a:t>
            </a:r>
            <a:r>
              <a:rPr lang="en-US" altLang="zh-CN" dirty="0" err="1"/>
              <a:t>SystemStreams</a:t>
            </a:r>
            <a:r>
              <a:rPr lang="en-US" altLang="zh-CN" dirty="0"/>
              <a:t> from </a:t>
            </a:r>
            <a:r>
              <a:rPr lang="en-US" altLang="zh-CN" dirty="0" err="1"/>
              <a:t>CoordinatorSystemStream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1B41EE6-5B6A-4F07-B2ED-3371F617E714}"/>
              </a:ext>
            </a:extLst>
          </p:cNvPr>
          <p:cNvSpPr txBox="1"/>
          <p:nvPr/>
        </p:nvSpPr>
        <p:spPr>
          <a:xfrm>
            <a:off x="906008" y="3648949"/>
            <a:ext cx="3640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(3) Read all </a:t>
            </a:r>
            <a:r>
              <a:rPr lang="en-US" altLang="zh-CN" dirty="0">
                <a:hlinkClick r:id="rId2" action="ppaction://hlinksldjump"/>
              </a:rPr>
              <a:t>SystemStreamPartitions</a:t>
            </a:r>
            <a:r>
              <a:rPr lang="en-US" altLang="zh-CN" dirty="0"/>
              <a:t> from StreamMetadataCache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CA7E8C8-15F6-4CB1-B94F-AC8FE30AA4C8}"/>
              </a:ext>
            </a:extLst>
          </p:cNvPr>
          <p:cNvSpPr txBox="1"/>
          <p:nvPr/>
        </p:nvSpPr>
        <p:spPr>
          <a:xfrm>
            <a:off x="906008" y="4650973"/>
            <a:ext cx="40654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(4) Get the Grouper (</a:t>
            </a:r>
            <a:r>
              <a:rPr lang="en-US" altLang="zh-CN" dirty="0" err="1"/>
              <a:t>GroupByPartition</a:t>
            </a:r>
            <a:r>
              <a:rPr lang="en-US" altLang="zh-CN" dirty="0"/>
              <a:t>) according to </a:t>
            </a:r>
            <a:r>
              <a:rPr lang="en-US" altLang="zh-CN" dirty="0" err="1"/>
              <a:t>confgis</a:t>
            </a:r>
            <a:r>
              <a:rPr lang="en-US" altLang="zh-CN" dirty="0"/>
              <a:t>.  And use it to group </a:t>
            </a:r>
            <a:r>
              <a:rPr lang="en-US" altLang="zh-CN" dirty="0" err="1"/>
              <a:t>SystemStreamPartations</a:t>
            </a:r>
            <a:r>
              <a:rPr lang="en-US" altLang="zh-CN" dirty="0"/>
              <a:t> to Tasks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6B0E17E-4FAD-4C88-B860-428E2E2C7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696" y="352349"/>
            <a:ext cx="5086335" cy="84000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9A476ED-460F-4268-AF5B-F3E164498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696" y="13905"/>
            <a:ext cx="4704762" cy="295238"/>
          </a:xfrm>
          <a:prstGeom prst="rect">
            <a:avLst/>
          </a:prstGeom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DA36F8D-21B8-4592-AEF8-4ECB463D4CC7}"/>
              </a:ext>
            </a:extLst>
          </p:cNvPr>
          <p:cNvCxnSpPr>
            <a:cxnSpLocks/>
            <a:stCxn id="4" idx="3"/>
            <a:endCxn id="17" idx="1"/>
          </p:cNvCxnSpPr>
          <p:nvPr/>
        </p:nvCxnSpPr>
        <p:spPr>
          <a:xfrm flipV="1">
            <a:off x="4546833" y="161524"/>
            <a:ext cx="1117863" cy="1659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9835B438-B32C-4B01-8A4B-BF008E591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854" y="1193274"/>
            <a:ext cx="4513601" cy="130767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99624B2-573D-40FE-A46C-D69DEA0A62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0854" y="5358167"/>
            <a:ext cx="3075750" cy="126421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9F896DE-44DC-49C0-9376-6992212784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4455" y="2542427"/>
            <a:ext cx="4599007" cy="2774266"/>
          </a:xfrm>
          <a:prstGeom prst="rect">
            <a:avLst/>
          </a:prstGeom>
        </p:spPr>
      </p:pic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F3D0FDF7-9432-473B-8734-C391B58AC83F}"/>
              </a:ext>
            </a:extLst>
          </p:cNvPr>
          <p:cNvCxnSpPr>
            <a:stCxn id="5" idx="3"/>
          </p:cNvCxnSpPr>
          <p:nvPr/>
        </p:nvCxnSpPr>
        <p:spPr>
          <a:xfrm>
            <a:off x="4546832" y="2915363"/>
            <a:ext cx="1468074" cy="250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0013718C-21D8-4904-93AE-AF8F8D8EB875}"/>
              </a:ext>
            </a:extLst>
          </p:cNvPr>
          <p:cNvCxnSpPr/>
          <p:nvPr/>
        </p:nvCxnSpPr>
        <p:spPr>
          <a:xfrm flipH="1">
            <a:off x="6803472" y="1128508"/>
            <a:ext cx="1551963" cy="105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36F5B5B6-A3BA-4926-AE3A-2005BB1EDC21}"/>
              </a:ext>
            </a:extLst>
          </p:cNvPr>
          <p:cNvCxnSpPr/>
          <p:nvPr/>
        </p:nvCxnSpPr>
        <p:spPr>
          <a:xfrm flipH="1">
            <a:off x="6971251" y="1380237"/>
            <a:ext cx="687898" cy="4284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66895A0E-F065-4C6E-8B1A-86EEED209420}"/>
              </a:ext>
            </a:extLst>
          </p:cNvPr>
          <p:cNvCxnSpPr/>
          <p:nvPr/>
        </p:nvCxnSpPr>
        <p:spPr>
          <a:xfrm flipH="1" flipV="1">
            <a:off x="6399108" y="3166358"/>
            <a:ext cx="83052" cy="2823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84002C82-22CD-4156-9FE1-15A1A6E80090}"/>
              </a:ext>
            </a:extLst>
          </p:cNvPr>
          <p:cNvCxnSpPr>
            <a:stCxn id="7" idx="3"/>
            <a:endCxn id="22" idx="1"/>
          </p:cNvCxnSpPr>
          <p:nvPr/>
        </p:nvCxnSpPr>
        <p:spPr>
          <a:xfrm>
            <a:off x="4546831" y="3972115"/>
            <a:ext cx="1384023" cy="2018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>
            <a:extLst>
              <a:ext uri="{FF2B5EF4-FFF2-40B4-BE49-F238E27FC236}">
                <a16:creationId xmlns:a16="http://schemas.microsoft.com/office/drawing/2014/main" id="{4AB9E46E-E2D8-4CAB-B56C-2E2A6F1DEF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4469" y="5902603"/>
            <a:ext cx="4225409" cy="443366"/>
          </a:xfrm>
          <a:prstGeom prst="rect">
            <a:avLst/>
          </a:prstGeom>
        </p:spPr>
      </p:pic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18E993B7-EDC1-4EBF-8B3F-E644EEE35C17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2533475" y="5574303"/>
            <a:ext cx="405272" cy="683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0155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C009BC-B8BD-496C-849C-1B5133301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80" y="-280827"/>
            <a:ext cx="10515600" cy="1325563"/>
          </a:xfrm>
        </p:spPr>
        <p:txBody>
          <a:bodyPr/>
          <a:lstStyle/>
          <a:p>
            <a:r>
              <a:rPr lang="en-US" altLang="zh-CN" dirty="0"/>
              <a:t>Read JobModel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06AF5A9-FDEC-44DF-AEB1-92C0314A98A0}"/>
              </a:ext>
            </a:extLst>
          </p:cNvPr>
          <p:cNvSpPr txBox="1"/>
          <p:nvPr/>
        </p:nvSpPr>
        <p:spPr>
          <a:xfrm>
            <a:off x="377505" y="805343"/>
            <a:ext cx="4169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4.Build JobModel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DA8E89-2FF0-4C42-A28B-779E63DE2C1D}"/>
              </a:ext>
            </a:extLst>
          </p:cNvPr>
          <p:cNvSpPr txBox="1"/>
          <p:nvPr/>
        </p:nvSpPr>
        <p:spPr>
          <a:xfrm>
            <a:off x="906010" y="1359395"/>
            <a:ext cx="4181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(5) Create </a:t>
            </a:r>
            <a:r>
              <a:rPr lang="en-US" altLang="zh-CN" dirty="0" err="1"/>
              <a:t>ChangelogStreamManager</a:t>
            </a:r>
            <a:r>
              <a:rPr lang="en-US" altLang="zh-CN" dirty="0"/>
              <a:t>. Use it to read the </a:t>
            </a:r>
            <a:r>
              <a:rPr lang="en-US" altLang="zh-CN" dirty="0" err="1"/>
              <a:t>TaskName</a:t>
            </a:r>
            <a:r>
              <a:rPr lang="en-US" altLang="zh-CN" dirty="0"/>
              <a:t>-to-Partition mapping from </a:t>
            </a:r>
            <a:r>
              <a:rPr lang="en-US" altLang="zh-CN" dirty="0" err="1"/>
              <a:t>CoordinatorSystemStream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EFF1254-82DF-4A61-BACA-30D1F252AA31}"/>
              </a:ext>
            </a:extLst>
          </p:cNvPr>
          <p:cNvSpPr txBox="1"/>
          <p:nvPr/>
        </p:nvSpPr>
        <p:spPr>
          <a:xfrm>
            <a:off x="906009" y="2453698"/>
            <a:ext cx="4097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(6)Combine the </a:t>
            </a:r>
            <a:r>
              <a:rPr lang="en-US" altLang="zh-CN" dirty="0" err="1"/>
              <a:t>Changlog</a:t>
            </a:r>
            <a:r>
              <a:rPr lang="en-US" altLang="zh-CN" dirty="0"/>
              <a:t> </a:t>
            </a:r>
            <a:r>
              <a:rPr lang="en-US" altLang="zh-CN" dirty="0" err="1"/>
              <a:t>TaskName</a:t>
            </a:r>
            <a:r>
              <a:rPr lang="en-US" altLang="zh-CN" dirty="0"/>
              <a:t>-Partition mapping with Task-SSP mapping, get the </a:t>
            </a:r>
            <a:r>
              <a:rPr lang="en-US" altLang="zh-CN" dirty="0">
                <a:hlinkClick r:id="rId2" action="ppaction://hlinksldjump"/>
              </a:rPr>
              <a:t>TaskModel</a:t>
            </a:r>
            <a:r>
              <a:rPr lang="en-US" altLang="zh-CN" dirty="0"/>
              <a:t> for each task.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1B41EE6-5B6A-4F07-B2ED-3371F617E714}"/>
              </a:ext>
            </a:extLst>
          </p:cNvPr>
          <p:cNvSpPr txBox="1"/>
          <p:nvPr/>
        </p:nvSpPr>
        <p:spPr>
          <a:xfrm>
            <a:off x="906008" y="3648949"/>
            <a:ext cx="44336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(7) Create the </a:t>
            </a:r>
            <a:r>
              <a:rPr lang="en-US" altLang="zh-CN" dirty="0">
                <a:hlinkClick r:id="rId3" action="ppaction://hlinksldjump"/>
              </a:rPr>
              <a:t>ContainerGrouper</a:t>
            </a:r>
            <a:r>
              <a:rPr lang="en-US" altLang="zh-CN" dirty="0"/>
              <a:t> according to configs. Use the ContainerGrouper to group the </a:t>
            </a:r>
            <a:r>
              <a:rPr lang="en-US" altLang="zh-CN" dirty="0" err="1"/>
              <a:t>TaskModels</a:t>
            </a:r>
            <a:r>
              <a:rPr lang="en-US" altLang="zh-CN" dirty="0"/>
              <a:t> with containers and get the </a:t>
            </a:r>
            <a:r>
              <a:rPr lang="en-US" altLang="zh-CN" dirty="0">
                <a:hlinkClick r:id="rId2" action="ppaction://hlinksldjump"/>
              </a:rPr>
              <a:t>ContainerModel</a:t>
            </a:r>
            <a:r>
              <a:rPr lang="en-US" altLang="zh-CN" dirty="0"/>
              <a:t> for each container(If host-affinity enabled, use balance method instead of group)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CA7E8C8-15F6-4CB1-B94F-AC8FE30AA4C8}"/>
              </a:ext>
            </a:extLst>
          </p:cNvPr>
          <p:cNvSpPr txBox="1"/>
          <p:nvPr/>
        </p:nvSpPr>
        <p:spPr>
          <a:xfrm>
            <a:off x="913257" y="5592853"/>
            <a:ext cx="4281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(8) Build the </a:t>
            </a:r>
            <a:r>
              <a:rPr lang="en-US" altLang="zh-CN" dirty="0">
                <a:hlinkClick r:id="rId2" action="ppaction://hlinksldjump"/>
              </a:rPr>
              <a:t>JobModel</a:t>
            </a:r>
            <a:r>
              <a:rPr lang="en-US" altLang="zh-CN" dirty="0"/>
              <a:t> using </a:t>
            </a:r>
            <a:r>
              <a:rPr lang="en-US" altLang="zh-CN" dirty="0" err="1"/>
              <a:t>ContainerModels</a:t>
            </a:r>
            <a:r>
              <a:rPr lang="en-US" altLang="zh-CN" dirty="0"/>
              <a:t> and configs.(If host-affinity enabled, also use </a:t>
            </a:r>
            <a:r>
              <a:rPr lang="en-US" altLang="zh-CN" dirty="0" err="1"/>
              <a:t>LocalityManager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B42FCB0-825D-4076-823B-60287043F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700859"/>
            <a:ext cx="5349996" cy="118116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D3AE901-FC08-4106-B8C0-BD6B20BE6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9380" y="45548"/>
            <a:ext cx="6483903" cy="442246"/>
          </a:xfrm>
          <a:prstGeom prst="rect">
            <a:avLst/>
          </a:prstGeom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F66B9CA1-4D96-4BA8-B312-EC0DD9BAA45B}"/>
              </a:ext>
            </a:extLst>
          </p:cNvPr>
          <p:cNvCxnSpPr>
            <a:cxnSpLocks/>
          </p:cNvCxnSpPr>
          <p:nvPr/>
        </p:nvCxnSpPr>
        <p:spPr>
          <a:xfrm flipV="1">
            <a:off x="4915949" y="428938"/>
            <a:ext cx="5691231" cy="1392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52588FA8-4E53-406D-B707-EA73B87EEDF7}"/>
              </a:ext>
            </a:extLst>
          </p:cNvPr>
          <p:cNvCxnSpPr/>
          <p:nvPr/>
        </p:nvCxnSpPr>
        <p:spPr>
          <a:xfrm flipV="1">
            <a:off x="4941116" y="1074524"/>
            <a:ext cx="1233181" cy="978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76EC3022-5177-4B90-AF8E-1E62D00531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970399"/>
            <a:ext cx="4795602" cy="1761152"/>
          </a:xfrm>
          <a:prstGeom prst="rect">
            <a:avLst/>
          </a:prstGeom>
        </p:spPr>
      </p:pic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5D64F77C-B2EC-4B52-BF74-B6C15675F893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5003138" y="2713635"/>
            <a:ext cx="1171159" cy="201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>
            <a:extLst>
              <a:ext uri="{FF2B5EF4-FFF2-40B4-BE49-F238E27FC236}">
                <a16:creationId xmlns:a16="http://schemas.microsoft.com/office/drawing/2014/main" id="{72AFE911-BB16-48ED-9349-E133BC8F7B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3825263"/>
            <a:ext cx="5146158" cy="1401697"/>
          </a:xfrm>
          <a:prstGeom prst="rect">
            <a:avLst/>
          </a:prstGeom>
        </p:spPr>
      </p:pic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DB303E09-DC41-4545-8F57-6FFDAF3DEDB5}"/>
              </a:ext>
            </a:extLst>
          </p:cNvPr>
          <p:cNvCxnSpPr>
            <a:stCxn id="7" idx="3"/>
          </p:cNvCxnSpPr>
          <p:nvPr/>
        </p:nvCxnSpPr>
        <p:spPr>
          <a:xfrm flipV="1">
            <a:off x="5339611" y="4392186"/>
            <a:ext cx="834686" cy="133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3B054347-1503-4EE6-BFBC-2CD444609B95}"/>
              </a:ext>
            </a:extLst>
          </p:cNvPr>
          <p:cNvCxnSpPr/>
          <p:nvPr/>
        </p:nvCxnSpPr>
        <p:spPr>
          <a:xfrm>
            <a:off x="5194502" y="4009938"/>
            <a:ext cx="901498" cy="58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5C471A9D-A6AD-47CE-9131-35E5F03FCAF8}"/>
              </a:ext>
            </a:extLst>
          </p:cNvPr>
          <p:cNvCxnSpPr/>
          <p:nvPr/>
        </p:nvCxnSpPr>
        <p:spPr>
          <a:xfrm flipV="1">
            <a:off x="4639112" y="4949505"/>
            <a:ext cx="1535185" cy="1040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图片 45">
            <a:extLst>
              <a:ext uri="{FF2B5EF4-FFF2-40B4-BE49-F238E27FC236}">
                <a16:creationId xmlns:a16="http://schemas.microsoft.com/office/drawing/2014/main" id="{38FB2386-F1E2-4E41-9A75-437473CB7B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4909" y="5186186"/>
            <a:ext cx="2809542" cy="1504401"/>
          </a:xfrm>
          <a:prstGeom prst="rect">
            <a:avLst/>
          </a:prstGeom>
        </p:spPr>
      </p:pic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6F94AB95-BF0B-400D-A2E5-BFBFADA3F030}"/>
              </a:ext>
            </a:extLst>
          </p:cNvPr>
          <p:cNvCxnSpPr/>
          <p:nvPr/>
        </p:nvCxnSpPr>
        <p:spPr>
          <a:xfrm flipV="1">
            <a:off x="4639112" y="5226960"/>
            <a:ext cx="2291574" cy="762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31713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2921D2-579D-46B7-96E4-FF2204B7F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8548"/>
            <a:ext cx="10515600" cy="1325563"/>
          </a:xfrm>
        </p:spPr>
        <p:txBody>
          <a:bodyPr/>
          <a:lstStyle/>
          <a:p>
            <a:r>
              <a:rPr lang="en-US" altLang="zh-CN" dirty="0"/>
              <a:t>Create </a:t>
            </a:r>
            <a:r>
              <a:rPr lang="en-US" altLang="zh-CN" dirty="0" err="1"/>
              <a:t>ClusterBasedJobCoordinator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F55EA12-CBCE-4D7F-97D8-F2088606A259}"/>
              </a:ext>
            </a:extLst>
          </p:cNvPr>
          <p:cNvSpPr txBox="1"/>
          <p:nvPr/>
        </p:nvSpPr>
        <p:spPr>
          <a:xfrm>
            <a:off x="354165" y="734433"/>
            <a:ext cx="4504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6. </a:t>
            </a:r>
            <a:r>
              <a:rPr lang="en-US" altLang="ja-JP" dirty="0"/>
              <a:t>Create </a:t>
            </a:r>
            <a:r>
              <a:rPr lang="en-US" altLang="ja-JP" dirty="0" err="1"/>
              <a:t>PartitionMonitor</a:t>
            </a:r>
            <a:r>
              <a:rPr lang="en-US" altLang="ja-JP" dirty="0"/>
              <a:t>, which will monitor the </a:t>
            </a:r>
            <a:r>
              <a:rPr lang="en-US" altLang="ja-JP" dirty="0" err="1"/>
              <a:t>SystemStream</a:t>
            </a:r>
            <a:r>
              <a:rPr lang="en-US" altLang="ja-JP" dirty="0"/>
              <a:t> and throw Exception to YARN when </a:t>
            </a:r>
            <a:r>
              <a:rPr lang="en-US" altLang="ja-JP" dirty="0" err="1"/>
              <a:t>SystemStream’s</a:t>
            </a:r>
            <a:r>
              <a:rPr lang="en-US" altLang="ja-JP" dirty="0"/>
              <a:t> partition number changing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0C43A5C-A426-413F-86FF-1B246637933A}"/>
              </a:ext>
            </a:extLst>
          </p:cNvPr>
          <p:cNvSpPr txBox="1"/>
          <p:nvPr/>
        </p:nvSpPr>
        <p:spPr>
          <a:xfrm>
            <a:off x="348378" y="1846205"/>
            <a:ext cx="4616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7. Create </a:t>
            </a:r>
            <a:r>
              <a:rPr lang="en-US" altLang="zh-CN" dirty="0" err="1"/>
              <a:t>ContainerProcessManager</a:t>
            </a:r>
            <a:r>
              <a:rPr lang="en-US" altLang="zh-CN" dirty="0"/>
              <a:t>, which create the </a:t>
            </a:r>
            <a:r>
              <a:rPr lang="en-US" altLang="zh-CN" dirty="0" err="1"/>
              <a:t>ClusterResourceManager</a:t>
            </a:r>
            <a:r>
              <a:rPr lang="en-US" altLang="zh-CN" dirty="0"/>
              <a:t>(</a:t>
            </a:r>
            <a:r>
              <a:rPr lang="en-US" altLang="zh-CN" dirty="0" err="1"/>
              <a:t>YarnClusterResourceManager</a:t>
            </a:r>
            <a:r>
              <a:rPr lang="en-US" altLang="zh-CN" dirty="0"/>
              <a:t>) and </a:t>
            </a:r>
            <a:r>
              <a:rPr lang="en-US" altLang="zh-CN" dirty="0" err="1"/>
              <a:t>ContainerAllocator</a:t>
            </a:r>
            <a:r>
              <a:rPr lang="en-US" altLang="zh-CN" dirty="0"/>
              <a:t> according </a:t>
            </a:r>
            <a:r>
              <a:rPr lang="en-US" altLang="zh-CN" dirty="0" err="1"/>
              <a:t>configs</a:t>
            </a:r>
            <a:r>
              <a:rPr lang="en-US" altLang="zh-CN" dirty="0"/>
              <a:t>. </a:t>
            </a:r>
            <a:r>
              <a:rPr lang="en-US" altLang="zh-CN" dirty="0" err="1"/>
              <a:t>ContainerProcessManager</a:t>
            </a:r>
            <a:r>
              <a:rPr lang="en-US" altLang="zh-CN" dirty="0"/>
              <a:t> will start the </a:t>
            </a:r>
            <a:r>
              <a:rPr lang="en-US" altLang="zh-CN" dirty="0" err="1"/>
              <a:t>ContainerAllocator</a:t>
            </a:r>
            <a:r>
              <a:rPr lang="en-US" altLang="zh-CN" dirty="0"/>
              <a:t> on a new thread</a:t>
            </a:r>
            <a:endParaRPr lang="zh-CN" altLang="en-US" dirty="0"/>
          </a:p>
        </p:txBody>
      </p:sp>
      <p:sp>
        <p:nvSpPr>
          <p:cNvPr id="20" name="文本框 12">
            <a:extLst>
              <a:ext uri="{FF2B5EF4-FFF2-40B4-BE49-F238E27FC236}">
                <a16:creationId xmlns:a16="http://schemas.microsoft.com/office/drawing/2014/main" id="{50C43A5C-A426-413F-86FF-1B246637933A}"/>
              </a:ext>
            </a:extLst>
          </p:cNvPr>
          <p:cNvSpPr txBox="1"/>
          <p:nvPr/>
        </p:nvSpPr>
        <p:spPr>
          <a:xfrm>
            <a:off x="356460" y="3604427"/>
            <a:ext cx="4616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8. </a:t>
            </a:r>
            <a:r>
              <a:rPr lang="en-US" altLang="zh-CN" dirty="0" err="1"/>
              <a:t>ContainerAllocator</a:t>
            </a:r>
            <a:r>
              <a:rPr lang="en-US" altLang="zh-CN" dirty="0"/>
              <a:t> will maintain </a:t>
            </a:r>
            <a:r>
              <a:rPr lang="en-US" altLang="zh-CN" dirty="0">
                <a:hlinkClick r:id="rId2" action="ppaction://hlinksldjump"/>
              </a:rPr>
              <a:t>ResourceRequestState</a:t>
            </a:r>
            <a:r>
              <a:rPr lang="en-US" altLang="zh-CN" dirty="0"/>
              <a:t> to store information about resource requests(container) and resource allocated by the cluster.</a:t>
            </a: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39046" y="5692339"/>
            <a:ext cx="4616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ContainerAllocator</a:t>
            </a:r>
            <a:r>
              <a:rPr lang="en-US" dirty="0"/>
              <a:t> use </a:t>
            </a:r>
            <a:r>
              <a:rPr lang="en-US" dirty="0" err="1"/>
              <a:t>YarnClusterResourceManager</a:t>
            </a:r>
            <a:r>
              <a:rPr lang="en-US" dirty="0"/>
              <a:t> to interact with YARN(send requests; receive resource allocated by YARN; run containers on nodes)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39046" y="4925382"/>
            <a:ext cx="4595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9. </a:t>
            </a:r>
            <a:r>
              <a:rPr lang="en-US" dirty="0" err="1"/>
              <a:t>ContainerAllocator</a:t>
            </a:r>
            <a:r>
              <a:rPr lang="en-US" dirty="0"/>
              <a:t> keeps run containers on allocated resource until it shutdown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699" y="734433"/>
            <a:ext cx="4552950" cy="209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775" y="943983"/>
            <a:ext cx="4251527" cy="15903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4417" y="2505474"/>
            <a:ext cx="4094885" cy="524345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4" idx="1"/>
          </p:cNvCxnSpPr>
          <p:nvPr/>
        </p:nvCxnSpPr>
        <p:spPr>
          <a:xfrm flipV="1">
            <a:off x="4605251" y="839208"/>
            <a:ext cx="1026448" cy="29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643561" y="1137015"/>
            <a:ext cx="1208599" cy="797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6355" y="3090827"/>
            <a:ext cx="5295900" cy="323850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endCxn id="11" idx="1"/>
          </p:cNvCxnSpPr>
          <p:nvPr/>
        </p:nvCxnSpPr>
        <p:spPr>
          <a:xfrm>
            <a:off x="4858636" y="2832159"/>
            <a:ext cx="617719" cy="420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414677"/>
            <a:ext cx="5596932" cy="206696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4858636" y="2857743"/>
            <a:ext cx="993524" cy="1456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1699" y="5437592"/>
            <a:ext cx="4832692" cy="509493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4272742" y="4339889"/>
            <a:ext cx="2527069" cy="1352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1699" y="5947085"/>
            <a:ext cx="2047728" cy="1183587"/>
          </a:xfrm>
          <a:prstGeom prst="rect">
            <a:avLst/>
          </a:prstGeom>
        </p:spPr>
      </p:pic>
      <p:cxnSp>
        <p:nvCxnSpPr>
          <p:cNvPr id="27" name="Straight Arrow Connector 26"/>
          <p:cNvCxnSpPr>
            <a:stCxn id="38" idx="3"/>
            <a:endCxn id="25" idx="1"/>
          </p:cNvCxnSpPr>
          <p:nvPr/>
        </p:nvCxnSpPr>
        <p:spPr>
          <a:xfrm>
            <a:off x="4934436" y="5248548"/>
            <a:ext cx="697263" cy="1290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4827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7DF1EF-5FC2-4F95-8091-BED508D96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8600"/>
            <a:ext cx="10515600" cy="1325563"/>
          </a:xfrm>
        </p:spPr>
        <p:txBody>
          <a:bodyPr/>
          <a:lstStyle/>
          <a:p>
            <a:r>
              <a:rPr lang="en-US" altLang="zh-CN" dirty="0" err="1"/>
              <a:t>ContainerAllocator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D43EB1B-FC20-43ED-8103-F2B0A6B9A74F}"/>
              </a:ext>
            </a:extLst>
          </p:cNvPr>
          <p:cNvSpPr txBox="1"/>
          <p:nvPr/>
        </p:nvSpPr>
        <p:spPr>
          <a:xfrm>
            <a:off x="190500" y="1096963"/>
            <a:ext cx="43307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9. </a:t>
            </a:r>
            <a:r>
              <a:rPr lang="en-US" altLang="zh-CN" dirty="0" err="1"/>
              <a:t>ContainerAllocator</a:t>
            </a:r>
            <a:r>
              <a:rPr lang="en-US" altLang="zh-CN" dirty="0"/>
              <a:t> will keeps doing following things until it shutdown:</a:t>
            </a:r>
          </a:p>
          <a:p>
            <a:endParaRPr lang="en-US" altLang="zh-CN" dirty="0"/>
          </a:p>
          <a:p>
            <a:r>
              <a:rPr lang="en-US" altLang="zh-CN" dirty="0"/>
              <a:t>1)Check </a:t>
            </a:r>
            <a:r>
              <a:rPr lang="en-US" altLang="zh-CN" dirty="0">
                <a:hlinkClick r:id="rId2" action="ppaction://hlinksldjump"/>
              </a:rPr>
              <a:t>ResourceRequestState</a:t>
            </a:r>
            <a:r>
              <a:rPr lang="en-US" altLang="zh-CN" dirty="0"/>
              <a:t> to find next pending resource request(container) and hosts still have available resource</a:t>
            </a:r>
          </a:p>
          <a:p>
            <a:endParaRPr lang="en-US" altLang="zh-CN" dirty="0"/>
          </a:p>
          <a:p>
            <a:r>
              <a:rPr lang="en-US" altLang="zh-CN" dirty="0"/>
              <a:t>2)Use </a:t>
            </a:r>
            <a:r>
              <a:rPr lang="en-US" altLang="zh-CN" dirty="0" err="1"/>
              <a:t>YarnClusterResourceManager</a:t>
            </a:r>
            <a:r>
              <a:rPr lang="en-US" altLang="zh-CN" dirty="0"/>
              <a:t> to run the resource request(container) on the host which have available resource</a:t>
            </a:r>
          </a:p>
          <a:p>
            <a:endParaRPr lang="en-US" altLang="zh-CN" dirty="0"/>
          </a:p>
          <a:p>
            <a:r>
              <a:rPr lang="en-US" altLang="zh-CN" dirty="0"/>
              <a:t>3)If no more pending resource request, release  allocated extra resources</a:t>
            </a:r>
          </a:p>
          <a:p>
            <a:endParaRPr lang="en-US" altLang="zh-CN" dirty="0"/>
          </a:p>
          <a:p>
            <a:r>
              <a:rPr lang="en-US" altLang="zh-CN" dirty="0"/>
              <a:t>4)Sleep for </a:t>
            </a:r>
            <a:r>
              <a:rPr lang="en-US" altLang="zh-CN" dirty="0" err="1"/>
              <a:t>time_interval</a:t>
            </a:r>
            <a:r>
              <a:rPr lang="en-US" altLang="zh-CN" dirty="0"/>
              <a:t> to wait the cluster allocate resource</a:t>
            </a:r>
            <a:endParaRPr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384" y="2539510"/>
            <a:ext cx="5867400" cy="107632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189615" y="2422526"/>
            <a:ext cx="1817366" cy="254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787" y="3469272"/>
            <a:ext cx="5192250" cy="3214250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endCxn id="6" idx="1"/>
          </p:cNvCxnSpPr>
          <p:nvPr/>
        </p:nvCxnSpPr>
        <p:spPr>
          <a:xfrm flipV="1">
            <a:off x="4305993" y="3077673"/>
            <a:ext cx="1673391" cy="281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244809" y="3359120"/>
            <a:ext cx="1734575" cy="1187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217212" y="3359120"/>
            <a:ext cx="1823356" cy="3033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6173" y="-168520"/>
            <a:ext cx="4800600" cy="264795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V="1">
            <a:off x="4217212" y="434181"/>
            <a:ext cx="1984083" cy="1988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4081549" y="822400"/>
            <a:ext cx="2119746" cy="3575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4438996" y="1106724"/>
            <a:ext cx="1695797" cy="4110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600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99EFF-5228-4750-AAC5-C06AF3C1F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94944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03" y="1574308"/>
            <a:ext cx="10515600" cy="1325563"/>
          </a:xfrm>
        </p:spPr>
        <p:txBody>
          <a:bodyPr/>
          <a:lstStyle/>
          <a:p>
            <a:r>
              <a:rPr lang="en-US" dirty="0"/>
              <a:t>Progress ends here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8403" y="2715205"/>
            <a:ext cx="4148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Following slides need to be re-organized.</a:t>
            </a:r>
          </a:p>
        </p:txBody>
      </p:sp>
    </p:spTree>
    <p:extLst>
      <p:ext uri="{BB962C8B-B14F-4D97-AF65-F5344CB8AC3E}">
        <p14:creationId xmlns:p14="http://schemas.microsoft.com/office/powerpoint/2010/main" val="613460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362" y="1670348"/>
            <a:ext cx="10515600" cy="4937485"/>
          </a:xfrm>
        </p:spPr>
        <p:txBody>
          <a:bodyPr>
            <a:normAutofit/>
          </a:bodyPr>
          <a:lstStyle/>
          <a:p>
            <a:r>
              <a:rPr lang="en-US" dirty="0"/>
              <a:t>Tasks</a:t>
            </a:r>
          </a:p>
          <a:p>
            <a:pPr marL="0" indent="0">
              <a:buNone/>
            </a:pPr>
            <a:r>
              <a:rPr lang="en-US" sz="2200" dirty="0"/>
              <a:t>A job is scaled by breaking into multiple tasks. Task is the unit of parallelism of the job.</a:t>
            </a:r>
          </a:p>
          <a:p>
            <a:pPr marL="0" indent="0">
              <a:buNone/>
            </a:pPr>
            <a:r>
              <a:rPr lang="en-US" sz="2200" dirty="0"/>
              <a:t>Each task consumes messages from one partition of each input stream.</a:t>
            </a:r>
          </a:p>
          <a:p>
            <a:pPr marL="0" indent="0">
              <a:buNone/>
            </a:pPr>
            <a:r>
              <a:rPr lang="en-US" sz="2200" dirty="0"/>
              <a:t>A task processes messages in the order of message offset. But there is no defined ordering across partitions.</a:t>
            </a:r>
          </a:p>
          <a:p>
            <a:pPr marL="0" indent="0">
              <a:buNone/>
            </a:pPr>
            <a:r>
              <a:rPr lang="en-US" sz="2200" dirty="0"/>
              <a:t>Number of tasks in a job is determined by the number of input partitions. There cannot be more tasks than input partitions or there will be some tasks have no input.</a:t>
            </a:r>
          </a:p>
          <a:p>
            <a:pPr marL="0" indent="0">
              <a:buNone/>
            </a:pPr>
            <a:r>
              <a:rPr lang="en-US" sz="2200" dirty="0"/>
              <a:t>The assignment of partitions to tasks never changes.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75" y="248789"/>
            <a:ext cx="195262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647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519386" cy="38297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623556"/>
            <a:ext cx="529590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9528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29396"/>
            <a:ext cx="10515600" cy="1325563"/>
          </a:xfrm>
        </p:spPr>
        <p:txBody>
          <a:bodyPr/>
          <a:lstStyle/>
          <a:p>
            <a:r>
              <a:rPr lang="en-US" dirty="0" err="1"/>
              <a:t>RemoteApplicationRunner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2309" y="992038"/>
            <a:ext cx="266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StreamManager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196" y="1196167"/>
            <a:ext cx="6096000" cy="990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196" y="2379632"/>
            <a:ext cx="5448300" cy="990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6196" y="3753389"/>
            <a:ext cx="581025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9272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4108" y="1690688"/>
            <a:ext cx="514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Wikipedia application: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2060020"/>
            <a:ext cx="5876925" cy="1371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645" y="2868335"/>
            <a:ext cx="6753225" cy="419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08" y="3562350"/>
            <a:ext cx="1012507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3342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366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9470" y="263769"/>
            <a:ext cx="10515600" cy="175846"/>
          </a:xfrm>
        </p:spPr>
        <p:txBody>
          <a:bodyPr>
            <a:normAutofit fontScale="90000"/>
          </a:bodyPr>
          <a:lstStyle/>
          <a:p>
            <a:r>
              <a:rPr lang="en-US" dirty="0"/>
              <a:t>Complete Abstract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6477" y="1468315"/>
            <a:ext cx="3050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container</a:t>
            </a:r>
          </a:p>
        </p:txBody>
      </p:sp>
      <p:sp>
        <p:nvSpPr>
          <p:cNvPr id="8" name="Rectangle 7"/>
          <p:cNvSpPr/>
          <p:nvPr/>
        </p:nvSpPr>
        <p:spPr>
          <a:xfrm>
            <a:off x="880790" y="1852195"/>
            <a:ext cx="2576879" cy="404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26477" y="1885955"/>
            <a:ext cx="2685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run-container.sh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935523" y="1468315"/>
            <a:ext cx="5903069" cy="333228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459819" y="1450785"/>
            <a:ext cx="2685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Container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457669" y="2048607"/>
            <a:ext cx="780224" cy="5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225692" y="1837647"/>
            <a:ext cx="2576879" cy="26112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171379" y="1871407"/>
            <a:ext cx="2685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LocalContainerRunner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7086454" y="1837647"/>
            <a:ext cx="2576879" cy="26112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032141" y="1871407"/>
            <a:ext cx="2685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SamzaContainer</a:t>
            </a:r>
            <a:endParaRPr lang="en-US" sz="1600" dirty="0"/>
          </a:p>
        </p:txBody>
      </p:sp>
      <p:cxnSp>
        <p:nvCxnSpPr>
          <p:cNvPr id="28" name="Straight Arrow Connector 27"/>
          <p:cNvCxnSpPr>
            <a:stCxn id="18" idx="3"/>
            <a:endCxn id="20" idx="1"/>
          </p:cNvCxnSpPr>
          <p:nvPr/>
        </p:nvCxnSpPr>
        <p:spPr>
          <a:xfrm>
            <a:off x="6802571" y="3143277"/>
            <a:ext cx="283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225692" y="2214953"/>
            <a:ext cx="2576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Read </a:t>
            </a:r>
            <a:r>
              <a:rPr lang="en-US" sz="1400" dirty="0" err="1"/>
              <a:t>jobModel</a:t>
            </a:r>
            <a:r>
              <a:rPr lang="en-US" sz="1400" dirty="0"/>
              <a:t> from </a:t>
            </a:r>
            <a:r>
              <a:rPr lang="en-US" sz="1400" dirty="0" err="1"/>
              <a:t>url</a:t>
            </a:r>
            <a:endParaRPr lang="en-US" sz="1400" dirty="0"/>
          </a:p>
          <a:p>
            <a:r>
              <a:rPr lang="en-US" sz="1400" dirty="0"/>
              <a:t>Run </a:t>
            </a:r>
            <a:r>
              <a:rPr lang="en-US" sz="1400" dirty="0" err="1"/>
              <a:t>ContainerHeartbeatMonitor</a:t>
            </a:r>
            <a:endParaRPr lang="en-US" sz="1400" dirty="0"/>
          </a:p>
        </p:txBody>
      </p:sp>
      <p:sp>
        <p:nvSpPr>
          <p:cNvPr id="30" name="Rectangle 29"/>
          <p:cNvSpPr/>
          <p:nvPr/>
        </p:nvSpPr>
        <p:spPr>
          <a:xfrm>
            <a:off x="4317022" y="3091273"/>
            <a:ext cx="2411043" cy="12872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162024" y="3125035"/>
            <a:ext cx="2685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ContainerHeartbeatMonitor</a:t>
            </a:r>
            <a:endParaRPr lang="en-US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4264488" y="3488043"/>
            <a:ext cx="25605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Listen to </a:t>
            </a:r>
            <a:r>
              <a:rPr lang="en-US" sz="1400" dirty="0" err="1"/>
              <a:t>JobCoordinator</a:t>
            </a:r>
            <a:r>
              <a:rPr lang="en-US" sz="1400" dirty="0"/>
              <a:t>(</a:t>
            </a:r>
            <a:r>
              <a:rPr lang="en-US" sz="1400" dirty="0" err="1"/>
              <a:t>sam</a:t>
            </a:r>
            <a:r>
              <a:rPr lang="en-US" sz="1400" dirty="0"/>
              <a:t> </a:t>
            </a:r>
            <a:r>
              <a:rPr lang="en-US" sz="1400" dirty="0" err="1"/>
              <a:t>url</a:t>
            </a:r>
            <a:r>
              <a:rPr lang="en-US" sz="1400" dirty="0"/>
              <a:t> as </a:t>
            </a:r>
            <a:r>
              <a:rPr lang="en-US" sz="1400" dirty="0" err="1"/>
              <a:t>jobModel</a:t>
            </a:r>
            <a:r>
              <a:rPr lang="en-US" sz="1400" dirty="0"/>
              <a:t>)</a:t>
            </a:r>
          </a:p>
          <a:p>
            <a:r>
              <a:rPr lang="en-US" sz="1400" dirty="0"/>
              <a:t>Stop container if </a:t>
            </a:r>
            <a:r>
              <a:rPr lang="en-US" sz="1400" dirty="0" err="1"/>
              <a:t>JobCoordinator</a:t>
            </a:r>
            <a:endParaRPr lang="en-US" sz="1400" dirty="0"/>
          </a:p>
          <a:p>
            <a:r>
              <a:rPr lang="en-US" sz="1400" dirty="0"/>
              <a:t>given signal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063976" y="2240739"/>
            <a:ext cx="25248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Read offset for each input partition</a:t>
            </a:r>
          </a:p>
          <a:p>
            <a:endParaRPr lang="en-US" sz="1400" dirty="0"/>
          </a:p>
          <a:p>
            <a:r>
              <a:rPr lang="en-US" sz="1400" dirty="0" err="1"/>
              <a:t>Instantialize</a:t>
            </a:r>
            <a:r>
              <a:rPr lang="en-US" sz="1400" dirty="0"/>
              <a:t> </a:t>
            </a:r>
            <a:r>
              <a:rPr lang="en-US" sz="1400" dirty="0" err="1"/>
              <a:t>StreamTask</a:t>
            </a:r>
            <a:r>
              <a:rPr lang="en-US" sz="1400" dirty="0"/>
              <a:t> for each input partition</a:t>
            </a:r>
          </a:p>
          <a:p>
            <a:endParaRPr lang="en-US" sz="1400" dirty="0"/>
          </a:p>
          <a:p>
            <a:r>
              <a:rPr lang="en-US" sz="1400" dirty="0"/>
              <a:t>Continuously take messages from input stream to </a:t>
            </a:r>
            <a:r>
              <a:rPr lang="en-US" sz="1400" dirty="0" err="1"/>
              <a:t>StreamTasks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072257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186"/>
            <a:ext cx="10515600" cy="1325563"/>
          </a:xfrm>
        </p:spPr>
        <p:txBody>
          <a:bodyPr/>
          <a:lstStyle/>
          <a:p>
            <a:r>
              <a:rPr lang="en-US" dirty="0"/>
              <a:t>ClusterBasedJobCoordinator.java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55885" y="1474055"/>
            <a:ext cx="1714500" cy="4282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YarnJob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11823" y="2193053"/>
            <a:ext cx="3402623" cy="24797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/>
          <p:cNvCxnSpPr>
            <a:stCxn id="14" idx="2"/>
            <a:endCxn id="15" idx="0"/>
          </p:cNvCxnSpPr>
          <p:nvPr/>
        </p:nvCxnSpPr>
        <p:spPr>
          <a:xfrm>
            <a:off x="2513135" y="1902314"/>
            <a:ext cx="0" cy="29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4518" y="4874602"/>
            <a:ext cx="50204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31178" y="5044221"/>
            <a:ext cx="1957754" cy="1245944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YARN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671396" y="5064370"/>
            <a:ext cx="1957754" cy="1245944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Mesos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036027" y="2188879"/>
            <a:ext cx="3270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ClusterBasedJobCoordinator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990966" y="2555360"/>
            <a:ext cx="3000374" cy="4054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425820" y="2566026"/>
            <a:ext cx="3203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JobModelManager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988712" y="3055185"/>
            <a:ext cx="3000374" cy="15072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147185" y="3104976"/>
            <a:ext cx="3048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ContainerProcessManager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1728170" y="3749747"/>
            <a:ext cx="1531264" cy="68032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743389" y="3773742"/>
            <a:ext cx="1539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ClusterResourceManager</a:t>
            </a:r>
            <a:endParaRPr lang="en-US" dirty="0"/>
          </a:p>
        </p:txBody>
      </p:sp>
      <p:cxnSp>
        <p:nvCxnSpPr>
          <p:cNvPr id="44" name="Straight Arrow Connector 43"/>
          <p:cNvCxnSpPr>
            <a:stCxn id="25" idx="3"/>
            <a:endCxn id="45" idx="1"/>
          </p:cNvCxnSpPr>
          <p:nvPr/>
        </p:nvCxnSpPr>
        <p:spPr>
          <a:xfrm flipV="1">
            <a:off x="3989086" y="3474308"/>
            <a:ext cx="1643948" cy="334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633034" y="3016524"/>
            <a:ext cx="2219325" cy="915567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806276" y="3151141"/>
            <a:ext cx="1804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ResouceManagerFactory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 rot="20926913">
            <a:off x="4372704" y="3293040"/>
            <a:ext cx="897971" cy="28683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Config</a:t>
            </a:r>
            <a:endParaRPr lang="en-US" dirty="0"/>
          </a:p>
        </p:txBody>
      </p:sp>
      <p:cxnSp>
        <p:nvCxnSpPr>
          <p:cNvPr id="54" name="Elbow Connector 53"/>
          <p:cNvCxnSpPr>
            <a:stCxn id="45" idx="2"/>
            <a:endCxn id="41" idx="3"/>
          </p:cNvCxnSpPr>
          <p:nvPr/>
        </p:nvCxnSpPr>
        <p:spPr>
          <a:xfrm rot="5400000">
            <a:off x="4930381" y="2284591"/>
            <a:ext cx="164817" cy="34598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41" idx="2"/>
            <a:endCxn id="18" idx="0"/>
          </p:cNvCxnSpPr>
          <p:nvPr/>
        </p:nvCxnSpPr>
        <p:spPr>
          <a:xfrm flipH="1">
            <a:off x="1310055" y="4420073"/>
            <a:ext cx="1203080" cy="624148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1" idx="2"/>
            <a:endCxn id="19" idx="0"/>
          </p:cNvCxnSpPr>
          <p:nvPr/>
        </p:nvCxnSpPr>
        <p:spPr>
          <a:xfrm>
            <a:off x="2513135" y="4420073"/>
            <a:ext cx="1137138" cy="644297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6062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JobModelManager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600701" y="2378112"/>
            <a:ext cx="4140444" cy="29542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101861" y="2866182"/>
            <a:ext cx="3141785" cy="22949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646987" y="2958405"/>
            <a:ext cx="234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JobModelManager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83924" y="2404627"/>
            <a:ext cx="305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ClusterBasedJobCoordinator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292361" y="3327737"/>
            <a:ext cx="2760784" cy="52748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92361" y="3914726"/>
            <a:ext cx="2760784" cy="52748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292361" y="4505148"/>
            <a:ext cx="2760784" cy="52748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231674" y="3397773"/>
            <a:ext cx="191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Config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89430" y="3947443"/>
            <a:ext cx="295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ChangelogPartitionManager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86929" y="4567149"/>
            <a:ext cx="295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LocalityManager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5" idx="3"/>
            <a:endCxn id="4" idx="1"/>
          </p:cNvCxnSpPr>
          <p:nvPr/>
        </p:nvCxnSpPr>
        <p:spPr>
          <a:xfrm>
            <a:off x="3145094" y="4013633"/>
            <a:ext cx="29567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44069" y="3367302"/>
            <a:ext cx="1696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Coordinator Stream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38200" y="3507603"/>
            <a:ext cx="2306894" cy="10120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358804" y="3815597"/>
            <a:ext cx="160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JobRunner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1831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54" y="1762980"/>
            <a:ext cx="7181850" cy="10572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4254" y="1494692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WikipediaStatsAggregator</a:t>
            </a:r>
            <a:r>
              <a:rPr lang="en-US" dirty="0"/>
              <a:t> class used in window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22318"/>
            <a:ext cx="6029325" cy="2257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038969"/>
            <a:ext cx="5705475" cy="371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2569" y="4105518"/>
            <a:ext cx="5905500" cy="22383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10250" y="3485822"/>
            <a:ext cx="5717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FoldLeftFunction</a:t>
            </a:r>
            <a:r>
              <a:rPr lang="en-US" dirty="0"/>
              <a:t> are used to increment values like number of visits </a:t>
            </a:r>
          </a:p>
        </p:txBody>
      </p:sp>
    </p:spTree>
    <p:extLst>
      <p:ext uri="{BB962C8B-B14F-4D97-AF65-F5344CB8AC3E}">
        <p14:creationId xmlns:p14="http://schemas.microsoft.com/office/powerpoint/2010/main" val="1144753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6308" y="-2989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RemoteApplicationRunner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97" y="687999"/>
            <a:ext cx="6962775" cy="628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12" y="1325809"/>
            <a:ext cx="4457700" cy="180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454" y="1515944"/>
            <a:ext cx="5519386" cy="38297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2442920"/>
            <a:ext cx="6248400" cy="819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9186" y="3270865"/>
            <a:ext cx="6057900" cy="8191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43600" y="2064793"/>
            <a:ext cx="3006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AbstractApplicationRunner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943600" y="4098810"/>
            <a:ext cx="2533652" cy="376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Application</a:t>
            </a:r>
            <a:r>
              <a:rPr lang="en-US" altLang="zh-CN" dirty="0" err="1"/>
              <a:t>Runner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2473" y="4475285"/>
            <a:ext cx="5600700" cy="1181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454" y="5354883"/>
            <a:ext cx="5295900" cy="1304925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8" idx="1"/>
            <a:endCxn id="5" idx="3"/>
          </p:cNvCxnSpPr>
          <p:nvPr/>
        </p:nvCxnSpPr>
        <p:spPr>
          <a:xfrm flipH="1" flipV="1">
            <a:off x="4711212" y="1416297"/>
            <a:ext cx="1397974" cy="226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66889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62" y="-96437"/>
            <a:ext cx="10515600" cy="1325563"/>
          </a:xfrm>
        </p:spPr>
        <p:txBody>
          <a:bodyPr/>
          <a:lstStyle/>
          <a:p>
            <a:r>
              <a:rPr lang="en-US" dirty="0" err="1"/>
              <a:t>AbstractApplicationRunner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2" y="817684"/>
            <a:ext cx="5362575" cy="1371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23" y="2189284"/>
            <a:ext cx="4495800" cy="98107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2763350" y="1424355"/>
            <a:ext cx="3215420" cy="8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049108" y="1239689"/>
            <a:ext cx="2919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Runs the code in application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2062" y="28490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/>
              <a:t>ExecutionPlanner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23" y="3740759"/>
            <a:ext cx="5686425" cy="3714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153" y="4107470"/>
            <a:ext cx="4962525" cy="2286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7779" y="2047875"/>
            <a:ext cx="600075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66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34146</TotalTime>
  <Words>7069</Words>
  <Application>Microsoft Office PowerPoint</Application>
  <PresentationFormat>Widescreen</PresentationFormat>
  <Paragraphs>1549</Paragraphs>
  <Slides>124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32" baseType="lpstr">
      <vt:lpstr>等线</vt:lpstr>
      <vt:lpstr>等线 Light</vt:lpstr>
      <vt:lpstr>游ゴシック</vt:lpstr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Index</vt:lpstr>
      <vt:lpstr>YARN</vt:lpstr>
      <vt:lpstr>PowerPoint Presentation</vt:lpstr>
      <vt:lpstr>PowerPoint Presentation</vt:lpstr>
      <vt:lpstr>PowerPoint Presentation</vt:lpstr>
      <vt:lpstr>Concepts</vt:lpstr>
      <vt:lpstr>Concepts</vt:lpstr>
      <vt:lpstr>Concepts</vt:lpstr>
      <vt:lpstr>Concepts</vt:lpstr>
      <vt:lpstr>Architecture</vt:lpstr>
      <vt:lpstr>Architecture</vt:lpstr>
      <vt:lpstr>Architecture</vt:lpstr>
      <vt:lpstr>Wikipedia Application</vt:lpstr>
      <vt:lpstr>Wikipedia Application</vt:lpstr>
      <vt:lpstr>Wikipedia Application</vt:lpstr>
      <vt:lpstr>Deployment and example</vt:lpstr>
      <vt:lpstr>Complete Abstract</vt:lpstr>
      <vt:lpstr>Submit Application</vt:lpstr>
      <vt:lpstr>Configuration file example</vt:lpstr>
      <vt:lpstr>ApplicationRunnerMain</vt:lpstr>
      <vt:lpstr>ApplicationRunnerMain</vt:lpstr>
      <vt:lpstr>RemoteApplicationRunner</vt:lpstr>
      <vt:lpstr>RemoteApplicationRunner</vt:lpstr>
      <vt:lpstr>StreamManager</vt:lpstr>
      <vt:lpstr>Build StreamGraph</vt:lpstr>
      <vt:lpstr>StreamGraph</vt:lpstr>
      <vt:lpstr>StreamGraph</vt:lpstr>
      <vt:lpstr>StreamGraph</vt:lpstr>
      <vt:lpstr>StreamGraph</vt:lpstr>
      <vt:lpstr>StreamGraph</vt:lpstr>
      <vt:lpstr>RemoteApplicationRunner</vt:lpstr>
      <vt:lpstr>Build StreamGraph</vt:lpstr>
      <vt:lpstr>StreamGraph to JobGraph</vt:lpstr>
      <vt:lpstr>Build StreamGraph</vt:lpstr>
      <vt:lpstr>StreamGraph to JobGraph</vt:lpstr>
      <vt:lpstr>StreamGraph to JobGraph</vt:lpstr>
      <vt:lpstr>JobGraph</vt:lpstr>
      <vt:lpstr>JobGraph</vt:lpstr>
      <vt:lpstr>StreamGraph to JobGraph</vt:lpstr>
      <vt:lpstr>StreamGraph to JobGraph</vt:lpstr>
      <vt:lpstr>StreamGraph to JobGraph</vt:lpstr>
      <vt:lpstr>StreamGraph to JobGraph</vt:lpstr>
      <vt:lpstr>StreamGraph to JobGraph</vt:lpstr>
      <vt:lpstr>StreamGraph to JobGraph</vt:lpstr>
      <vt:lpstr>StreamGraph to JobGraph</vt:lpstr>
      <vt:lpstr>StreamGraph to JobGraph</vt:lpstr>
      <vt:lpstr>StreamGraph to JobGraph</vt:lpstr>
      <vt:lpstr>StreamGraph to JobGraph</vt:lpstr>
      <vt:lpstr>StreamGraph to JobGraph</vt:lpstr>
      <vt:lpstr>Calculate Partition Count</vt:lpstr>
      <vt:lpstr>Calculate Partition Count</vt:lpstr>
      <vt:lpstr>Calculate Partition Count</vt:lpstr>
      <vt:lpstr>Calculate Partition Count</vt:lpstr>
      <vt:lpstr>Calculate Partition Count</vt:lpstr>
      <vt:lpstr>Calculate Partition Count</vt:lpstr>
      <vt:lpstr>Calculate Partition Count</vt:lpstr>
      <vt:lpstr>StreamGraph to JobGraph</vt:lpstr>
      <vt:lpstr>StreamGraph to JobGraph</vt:lpstr>
      <vt:lpstr>StreamGraph to JobGraph</vt:lpstr>
      <vt:lpstr>RemoteApplicationRunner</vt:lpstr>
      <vt:lpstr>RemoteApplicationRunner</vt:lpstr>
      <vt:lpstr>Divide JobGraph into Jobs </vt:lpstr>
      <vt:lpstr>JobRunner</vt:lpstr>
      <vt:lpstr>Configs to CoordinatorStream</vt:lpstr>
      <vt:lpstr>Configs to CoordinatorStream</vt:lpstr>
      <vt:lpstr>Create YarnJob</vt:lpstr>
      <vt:lpstr>Create YarnJob</vt:lpstr>
      <vt:lpstr>Submit Job to Cluster</vt:lpstr>
      <vt:lpstr>Submit Job to Cluster</vt:lpstr>
      <vt:lpstr>ContainerLaunchContext and ApplicationSubmissionContext</vt:lpstr>
      <vt:lpstr>In YARN cluster</vt:lpstr>
      <vt:lpstr>Create ClusterBasedJobCoordinator</vt:lpstr>
      <vt:lpstr>Create ClusterBasedJobCoordinator</vt:lpstr>
      <vt:lpstr>Read JobModel</vt:lpstr>
      <vt:lpstr>Read JobModel</vt:lpstr>
      <vt:lpstr>StreamMetadataCache</vt:lpstr>
      <vt:lpstr>ContainerGroup</vt:lpstr>
      <vt:lpstr>TaskModel</vt:lpstr>
      <vt:lpstr>ContainerAllocator</vt:lpstr>
      <vt:lpstr>ResourceRequestState</vt:lpstr>
      <vt:lpstr>Create ClusterBasedJobCoordinator</vt:lpstr>
      <vt:lpstr>Read JobModel</vt:lpstr>
      <vt:lpstr>Read JobModel</vt:lpstr>
      <vt:lpstr>Create ClusterBasedJobCoordinator</vt:lpstr>
      <vt:lpstr>ContainerAllocator</vt:lpstr>
      <vt:lpstr>PowerPoint Presentation</vt:lpstr>
      <vt:lpstr>Progress ends here</vt:lpstr>
      <vt:lpstr>PowerPoint Presentation</vt:lpstr>
      <vt:lpstr>RemoteApplicationRunner</vt:lpstr>
      <vt:lpstr>Application example</vt:lpstr>
      <vt:lpstr>PowerPoint Presentation</vt:lpstr>
      <vt:lpstr>Complete Abstract</vt:lpstr>
      <vt:lpstr>ClusterBasedJobCoordinator.java</vt:lpstr>
      <vt:lpstr>JobModelManager</vt:lpstr>
      <vt:lpstr>Application example</vt:lpstr>
      <vt:lpstr>PowerPoint Presentation</vt:lpstr>
      <vt:lpstr>AbstractApplicationRunner</vt:lpstr>
      <vt:lpstr>ExecutionPlanner</vt:lpstr>
      <vt:lpstr>JobRunner</vt:lpstr>
      <vt:lpstr>JobRunner</vt:lpstr>
      <vt:lpstr>YarnJob</vt:lpstr>
      <vt:lpstr>ClientHelper</vt:lpstr>
      <vt:lpstr>ClientHelper</vt:lpstr>
      <vt:lpstr>ClientHelper</vt:lpstr>
      <vt:lpstr>ClientHelper</vt:lpstr>
      <vt:lpstr>ClientHelper</vt:lpstr>
      <vt:lpstr>PowerPoint Presentation</vt:lpstr>
      <vt:lpstr>PowerPoint Presentation</vt:lpstr>
      <vt:lpstr>Stand alone model with Zookeeper</vt:lpstr>
      <vt:lpstr>Samza Container</vt:lpstr>
      <vt:lpstr>Task</vt:lpstr>
      <vt:lpstr>WikipediaFeed</vt:lpstr>
      <vt:lpstr>Definition</vt:lpstr>
      <vt:lpstr>Run a job</vt:lpstr>
      <vt:lpstr>Run a job</vt:lpstr>
      <vt:lpstr>Run a job</vt:lpstr>
      <vt:lpstr>YarnClient.java</vt:lpstr>
      <vt:lpstr>Submit a task</vt:lpstr>
      <vt:lpstr>Factory</vt:lpstr>
      <vt:lpstr>ProcessJob</vt:lpstr>
      <vt:lpstr>Run-app.sh</vt:lpstr>
      <vt:lpstr>ApplicationRunner</vt:lpstr>
    </vt:vector>
  </TitlesOfParts>
  <Company>National University of Singapore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workshop</dc:creator>
  <cp:lastModifiedBy>workshop</cp:lastModifiedBy>
  <cp:revision>2220</cp:revision>
  <dcterms:created xsi:type="dcterms:W3CDTF">2017-09-19T08:35:57Z</dcterms:created>
  <dcterms:modified xsi:type="dcterms:W3CDTF">2018-04-09T10:44:22Z</dcterms:modified>
</cp:coreProperties>
</file>